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71" r:id="rId4"/>
    <p:sldId id="257" r:id="rId5"/>
    <p:sldId id="260" r:id="rId6"/>
    <p:sldId id="259" r:id="rId7"/>
    <p:sldId id="268" r:id="rId8"/>
    <p:sldId id="265" r:id="rId9"/>
    <p:sldId id="264" r:id="rId10"/>
    <p:sldId id="270" r:id="rId11"/>
    <p:sldId id="266" r:id="rId12"/>
    <p:sldId id="258" r:id="rId13"/>
    <p:sldId id="267" r:id="rId14"/>
    <p:sldId id="26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00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2F88-58F8-4BC3-B3C3-B6AC222E3B4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D9106-A8B1-4EED-BBBA-2F83509F3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700g min</a:t>
            </a:r>
            <a:r>
              <a:rPr lang="cs-CZ" baseline="0" dirty="0" smtClean="0"/>
              <a:t> váha, 30x těžší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106-A8B1-4EED-BBBA-2F83509F38B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Výroba z preforem nafouknutím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106-A8B1-4EED-BBBA-2F83509F38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Motivace (nikoliv par. 3), úspora – ekonomická nutnost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106-A8B1-4EED-BBBA-2F83509F38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106-A8B1-4EED-BBBA-2F83509F38B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70% dnes recyklováno, tato recyklace uspoří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106-A8B1-4EED-BBBA-2F83509F38B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D9106-A8B1-4EED-BBBA-2F83509F38B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  <a:ln>
            <a:noFill/>
          </a:ln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98D4A-A0FF-4361-BFEA-06F73CE2C460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8B5E5-D035-4ADE-B6E2-18F2A5581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562473"/>
            <a:ext cx="8640960" cy="1298575"/>
          </a:xfrm>
        </p:spPr>
        <p:txBody>
          <a:bodyPr>
            <a:noAutofit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Prevence – Inovace a vylehčování PET </a:t>
            </a:r>
            <a:br>
              <a:rPr lang="cs-CZ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640960" cy="936104"/>
          </a:xfrm>
        </p:spPr>
        <p:txBody>
          <a:bodyPr>
            <a:normAutofit/>
          </a:bodyPr>
          <a:lstStyle/>
          <a:p>
            <a:r>
              <a:rPr lang="cs-CZ" sz="2400" b="1" i="1" dirty="0" smtClean="0"/>
              <a:t>Odpady a obaly</a:t>
            </a:r>
            <a:r>
              <a:rPr lang="cs-CZ" sz="2400" dirty="0" smtClean="0"/>
              <a:t> </a:t>
            </a:r>
            <a:r>
              <a:rPr lang="cs-CZ" sz="2400" b="1" i="1" dirty="0" smtClean="0"/>
              <a:t>stav a praxe, legislativa po roce 2014</a:t>
            </a:r>
            <a:endParaRPr lang="en-US" sz="2400" dirty="0" smtClean="0"/>
          </a:p>
          <a:p>
            <a:r>
              <a:rPr lang="cs-CZ" sz="1600" dirty="0" smtClean="0"/>
              <a:t>Seminář PS PČR, 10. dubna 2014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9540552" y="4581128"/>
            <a:ext cx="1000911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czprgwd1/mlibrary/library_down.asp?co=01Firemni%20loga\01Coca-Cola%20HBC%20CZ,%20SK\Pro%20prezentace,%20aplikace%20Word,%20Excel\CZE\High%20resolution\CC_HBC_czech_repub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5874" y="4797152"/>
            <a:ext cx="5487526" cy="43204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520" y="5085184"/>
            <a:ext cx="8640960" cy="1298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Milan Luzum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ředitel pro vnější vztahy a komunikaci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Coca-Cola</a:t>
            </a:r>
            <a:r>
              <a:rPr kumimoji="0" lang="cs-CZ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HBC ČR/SR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T -Pracovní RED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59632" y="260648"/>
            <a:ext cx="7884368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Preformy, víčka celkem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39952" y="5849888"/>
            <a:ext cx="4536504" cy="10081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kumimoji="0" lang="cs-CZ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očně 456t PET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3458815"/>
          </a:xfrm>
        </p:spPr>
        <p:txBody>
          <a:bodyPr>
            <a:noAutofit/>
          </a:bodyPr>
          <a:lstStyle/>
          <a:p>
            <a:r>
              <a:rPr lang="cs-CZ" sz="28700" dirty="0" smtClean="0"/>
              <a:t>456t</a:t>
            </a:r>
            <a:endParaRPr lang="en-US" sz="28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8640960" cy="10081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Úspora 7% nákladů při nákupu suroviny</a:t>
            </a:r>
          </a:p>
          <a:p>
            <a:r>
              <a:rPr lang="cs-CZ" dirty="0" smtClean="0"/>
              <a:t>Úspora 0,7% na celkových nákladech distribuce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3458815"/>
          </a:xfrm>
        </p:spPr>
        <p:txBody>
          <a:bodyPr>
            <a:noAutofit/>
          </a:bodyPr>
          <a:lstStyle/>
          <a:p>
            <a:r>
              <a:rPr lang="cs-CZ" sz="28700" dirty="0" smtClean="0"/>
              <a:t>456t</a:t>
            </a:r>
            <a:endParaRPr lang="en-US" sz="28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8640960" cy="201622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270t CO2 ušetřených při výrobě preforem</a:t>
            </a:r>
            <a:br>
              <a:rPr lang="cs-CZ" dirty="0" smtClean="0"/>
            </a:br>
            <a:r>
              <a:rPr lang="cs-CZ" dirty="0" smtClean="0"/>
              <a:t>(tavení, nafukování, chlazení, přeprava)</a:t>
            </a:r>
          </a:p>
          <a:p>
            <a:endParaRPr lang="cs-CZ" dirty="0" smtClean="0"/>
          </a:p>
          <a:p>
            <a:r>
              <a:rPr lang="cs-CZ" dirty="0" smtClean="0"/>
              <a:t>4,85t CO2 při dopravě resinu</a:t>
            </a:r>
          </a:p>
          <a:p>
            <a:r>
              <a:rPr lang="cs-CZ" dirty="0" smtClean="0"/>
              <a:t>150t CO2 díky distribuci lehčích lahví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3458815"/>
          </a:xfrm>
        </p:spPr>
        <p:txBody>
          <a:bodyPr>
            <a:noAutofit/>
          </a:bodyPr>
          <a:lstStyle/>
          <a:p>
            <a:r>
              <a:rPr lang="cs-CZ" sz="28700" dirty="0" smtClean="0"/>
              <a:t>456t</a:t>
            </a:r>
            <a:endParaRPr lang="en-US" sz="28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8352928" cy="1584176"/>
          </a:xfrm>
        </p:spPr>
        <p:txBody>
          <a:bodyPr>
            <a:normAutofit/>
          </a:bodyPr>
          <a:lstStyle/>
          <a:p>
            <a:r>
              <a:rPr lang="cs-CZ" dirty="0" smtClean="0"/>
              <a:t>Více se ušetří recyklačním procesem</a:t>
            </a:r>
          </a:p>
          <a:p>
            <a:r>
              <a:rPr lang="cs-CZ" dirty="0" smtClean="0"/>
              <a:t>Fungující systém tříděného sběru je řešením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468560" y="1700808"/>
            <a:ext cx="10297144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ontour-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720601" cy="23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ontour-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143" y="2420888"/>
            <a:ext cx="720601" cy="23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ontour-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231" y="2420888"/>
            <a:ext cx="720601" cy="23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ontour-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720601" cy="23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ontour-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20888"/>
            <a:ext cx="720601" cy="23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ontour-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20888"/>
            <a:ext cx="720601" cy="23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ontour-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720601" cy="23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ontour-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420888"/>
            <a:ext cx="720601" cy="23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ontour-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720601" cy="23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ontour-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420888"/>
            <a:ext cx="720601" cy="23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green punkt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940772"/>
            <a:ext cx="504452" cy="504452"/>
          </a:xfrm>
          <a:prstGeom prst="rect">
            <a:avLst/>
          </a:prstGeom>
        </p:spPr>
      </p:pic>
      <p:pic>
        <p:nvPicPr>
          <p:cNvPr id="23" name="Picture 22" descr="green punkt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940772"/>
            <a:ext cx="504452" cy="504452"/>
          </a:xfrm>
          <a:prstGeom prst="rect">
            <a:avLst/>
          </a:prstGeom>
        </p:spPr>
      </p:pic>
      <p:pic>
        <p:nvPicPr>
          <p:cNvPr id="24" name="Picture 23" descr="green punkt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940772"/>
            <a:ext cx="504452" cy="504452"/>
          </a:xfrm>
          <a:prstGeom prst="rect">
            <a:avLst/>
          </a:prstGeom>
        </p:spPr>
      </p:pic>
      <p:pic>
        <p:nvPicPr>
          <p:cNvPr id="25" name="Picture 24" descr="green punkt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460" y="4940772"/>
            <a:ext cx="504452" cy="504452"/>
          </a:xfrm>
          <a:prstGeom prst="rect">
            <a:avLst/>
          </a:prstGeom>
        </p:spPr>
      </p:pic>
      <p:pic>
        <p:nvPicPr>
          <p:cNvPr id="26" name="Picture 25" descr="green punkt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548" y="4940772"/>
            <a:ext cx="504452" cy="504452"/>
          </a:xfrm>
          <a:prstGeom prst="rect">
            <a:avLst/>
          </a:prstGeom>
        </p:spPr>
      </p:pic>
      <p:pic>
        <p:nvPicPr>
          <p:cNvPr id="27" name="Picture 26" descr="green punkt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940772"/>
            <a:ext cx="504452" cy="504452"/>
          </a:xfrm>
          <a:prstGeom prst="rect">
            <a:avLst/>
          </a:prstGeom>
        </p:spPr>
      </p:pic>
      <p:pic>
        <p:nvPicPr>
          <p:cNvPr id="28" name="Picture 27" descr="green punkt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940772"/>
            <a:ext cx="504452" cy="504452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115616" y="5849888"/>
            <a:ext cx="6400800" cy="45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Každá lahev již obsahuje 30% recyklátu PET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288032"/>
            <a:ext cx="9144000" cy="1196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 PET lahví z 10 bylo roce 2013</a:t>
            </a:r>
            <a:br>
              <a:rPr kumimoji="0" lang="cs-CZ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 České republice recyklováno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umes--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927" y="0"/>
            <a:ext cx="760614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640960" cy="4824537"/>
          </a:xfrm>
        </p:spPr>
        <p:txBody>
          <a:bodyPr>
            <a:noAutofit/>
          </a:bodyPr>
          <a:lstStyle/>
          <a:p>
            <a:r>
              <a:rPr lang="cs-CZ" sz="2800" u="sng" dirty="0" smtClean="0"/>
              <a:t>2</a:t>
            </a:r>
            <a:r>
              <a:rPr lang="cs-CZ" sz="2800" b="0" dirty="0" smtClean="0"/>
              <a:t> výrobní závody (Praha a Lúka u Piešťan)</a:t>
            </a:r>
            <a:br>
              <a:rPr lang="cs-CZ" sz="2800" b="0" dirty="0" smtClean="0"/>
            </a:br>
            <a:r>
              <a:rPr lang="cs-CZ" sz="2800" u="sng" dirty="0" smtClean="0"/>
              <a:t>1.200</a:t>
            </a:r>
            <a:r>
              <a:rPr lang="cs-CZ" sz="2800" b="0" dirty="0" smtClean="0"/>
              <a:t> zaměstnanců (</a:t>
            </a:r>
            <a:r>
              <a:rPr lang="cs-CZ" sz="2800" u="sng" dirty="0" smtClean="0"/>
              <a:t>800</a:t>
            </a:r>
            <a:r>
              <a:rPr lang="cs-CZ" sz="2800" b="0" dirty="0" smtClean="0"/>
              <a:t> ČR / </a:t>
            </a:r>
            <a:r>
              <a:rPr lang="cs-CZ" sz="2800" u="sng" dirty="0" smtClean="0"/>
              <a:t>400</a:t>
            </a:r>
            <a:r>
              <a:rPr lang="cs-CZ" sz="2800" b="0" dirty="0" smtClean="0"/>
              <a:t> SR)</a:t>
            </a:r>
            <a:br>
              <a:rPr lang="cs-CZ" sz="2800" b="0" dirty="0" smtClean="0"/>
            </a:br>
            <a:r>
              <a:rPr lang="cs-CZ" sz="2800" u="sng" dirty="0" smtClean="0"/>
              <a:t>6-8</a:t>
            </a:r>
            <a:r>
              <a:rPr lang="cs-CZ" sz="2800" b="0" dirty="0" smtClean="0"/>
              <a:t> pracovních míst na každé místo u nás</a:t>
            </a:r>
            <a:br>
              <a:rPr lang="cs-CZ" sz="2800" b="0" dirty="0" smtClean="0"/>
            </a:br>
            <a:r>
              <a:rPr lang="cs-CZ" sz="2800" u="sng" dirty="0" smtClean="0"/>
              <a:t>65.000</a:t>
            </a:r>
            <a:r>
              <a:rPr lang="cs-CZ" sz="2800" b="0" dirty="0" smtClean="0"/>
              <a:t> zákazníků / prodejců</a:t>
            </a:r>
            <a:br>
              <a:rPr lang="cs-CZ" sz="2800" b="0" dirty="0" smtClean="0"/>
            </a:br>
            <a:r>
              <a:rPr lang="cs-CZ" sz="2800" u="sng" dirty="0" smtClean="0"/>
              <a:t>20</a:t>
            </a:r>
            <a:r>
              <a:rPr lang="cs-CZ" sz="2800" b="0" dirty="0" smtClean="0"/>
              <a:t> značek / </a:t>
            </a:r>
            <a:r>
              <a:rPr lang="cs-CZ" sz="2800" u="sng" dirty="0" smtClean="0"/>
              <a:t>62</a:t>
            </a:r>
            <a:r>
              <a:rPr lang="cs-CZ" sz="2800" b="0" dirty="0" smtClean="0"/>
              <a:t> příchutí</a:t>
            </a:r>
            <a:br>
              <a:rPr lang="cs-CZ" sz="2800" b="0" dirty="0" smtClean="0"/>
            </a:br>
            <a:r>
              <a:rPr lang="cs-CZ" sz="2800" u="sng" dirty="0" smtClean="0"/>
              <a:t>9</a:t>
            </a:r>
            <a:r>
              <a:rPr lang="cs-CZ" sz="2800" b="0" dirty="0" smtClean="0"/>
              <a:t> kategorií (sycené a nesycené nealkoholické nápoje, balené vody, ochucené balené vody, energetické nápoje, sportovní nápoje, džusy a ovocné šťávy, ledové kávy, ledové čaje)</a:t>
            </a:r>
            <a:br>
              <a:rPr lang="cs-CZ" sz="2800" b="0" dirty="0" smtClean="0"/>
            </a:br>
            <a:r>
              <a:rPr lang="cs-CZ" sz="2800" u="sng" dirty="0" smtClean="0"/>
              <a:t>~140</a:t>
            </a:r>
            <a:r>
              <a:rPr lang="cs-CZ" sz="2800" b="0" dirty="0" smtClean="0"/>
              <a:t> SKUs</a:t>
            </a:r>
            <a:br>
              <a:rPr lang="cs-CZ" sz="2800" b="0" dirty="0" smtClean="0"/>
            </a:br>
            <a:r>
              <a:rPr lang="cs-CZ" sz="2800" b="0" dirty="0" smtClean="0"/>
              <a:t>člen sdružení CICPEN od 1997</a:t>
            </a:r>
            <a:endParaRPr lang="en-US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640960" cy="769640"/>
          </a:xfrm>
        </p:spPr>
        <p:txBody>
          <a:bodyPr>
            <a:noAutofit/>
          </a:bodyPr>
          <a:lstStyle/>
          <a:p>
            <a:r>
              <a:rPr lang="cs-CZ" sz="3800" b="1" dirty="0" smtClean="0"/>
              <a:t>Coca-Cola HBC ČR/SR krátce v číslech</a:t>
            </a:r>
            <a:endParaRPr lang="en-US" sz="3800" b="1" dirty="0"/>
          </a:p>
        </p:txBody>
      </p:sp>
      <p:sp>
        <p:nvSpPr>
          <p:cNvPr id="6" name="Rectangle 5"/>
          <p:cNvSpPr/>
          <p:nvPr/>
        </p:nvSpPr>
        <p:spPr>
          <a:xfrm>
            <a:off x="9540552" y="4581128"/>
            <a:ext cx="1000911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czprgwd1/mlibrary/library_down.asp?co=01Firemni%20loga\01Coca-Cola%20HBC%20CZ,%20SK\Pro%20prezentace,%20aplikace%20Word,%20Excel\CZE\High%20resolution\CC_HBC_czech_repub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5874" y="4797152"/>
            <a:ext cx="5487526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640960" cy="4824537"/>
          </a:xfrm>
        </p:spPr>
        <p:txBody>
          <a:bodyPr>
            <a:noAutofit/>
          </a:bodyPr>
          <a:lstStyle/>
          <a:p>
            <a:r>
              <a:rPr lang="en-US" sz="2800" dirty="0" smtClean="0"/>
              <a:t>§ 3</a:t>
            </a:r>
            <a:br>
              <a:rPr lang="en-US" sz="2800" dirty="0" smtClean="0"/>
            </a:br>
            <a:r>
              <a:rPr lang="en-US" sz="2800" dirty="0" err="1" smtClean="0"/>
              <a:t>Prevence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pl-PL" sz="2800" dirty="0" smtClean="0"/>
              <a:t>(1) Osoba, která uvádí na trh obal, je povinna zajistit, aby hmotnost a objem obalu byly</a:t>
            </a:r>
            <a:br>
              <a:rPr lang="pl-PL" sz="2800" dirty="0" smtClean="0"/>
            </a:br>
            <a:r>
              <a:rPr lang="pl-PL" sz="2800" dirty="0" smtClean="0"/>
              <a:t>co </a:t>
            </a:r>
            <a:r>
              <a:rPr lang="en-US" sz="2800" dirty="0" err="1" smtClean="0"/>
              <a:t>nejmenší</a:t>
            </a:r>
            <a:r>
              <a:rPr lang="en-US" sz="2800" dirty="0" smtClean="0"/>
              <a:t> </a:t>
            </a:r>
            <a:r>
              <a:rPr lang="en-US" sz="2800" dirty="0" err="1" smtClean="0"/>
              <a:t>při</a:t>
            </a:r>
            <a:r>
              <a:rPr lang="en-US" sz="2800" dirty="0" smtClean="0"/>
              <a:t> </a:t>
            </a:r>
            <a:r>
              <a:rPr lang="en-US" sz="2800" dirty="0" err="1" smtClean="0"/>
              <a:t>dodržení</a:t>
            </a:r>
            <a:r>
              <a:rPr lang="en-US" sz="2800" dirty="0" smtClean="0"/>
              <a:t> </a:t>
            </a:r>
            <a:r>
              <a:rPr lang="en-US" sz="2800" dirty="0" err="1" smtClean="0"/>
              <a:t>požadavků</a:t>
            </a:r>
            <a:r>
              <a:rPr lang="en-US" sz="2800" dirty="0" smtClean="0"/>
              <a:t> </a:t>
            </a:r>
            <a:r>
              <a:rPr lang="en-US" sz="2800" dirty="0" err="1" smtClean="0"/>
              <a:t>kladených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balený</a:t>
            </a:r>
            <a:r>
              <a:rPr lang="en-US" sz="2800" dirty="0" smtClean="0"/>
              <a:t> </a:t>
            </a:r>
            <a:r>
              <a:rPr lang="en-US" sz="2800" dirty="0" err="1" smtClean="0"/>
              <a:t>výrobek</a:t>
            </a:r>
            <a:r>
              <a:rPr lang="en-US" sz="2800" dirty="0" smtClean="0"/>
              <a:t> a </a:t>
            </a:r>
            <a:r>
              <a:rPr lang="en-US" sz="2800" dirty="0" err="1" smtClean="0"/>
              <a:t>při</a:t>
            </a:r>
            <a:r>
              <a:rPr lang="en-US" sz="2800" dirty="0" smtClean="0"/>
              <a:t> </a:t>
            </a:r>
            <a:r>
              <a:rPr lang="en-US" sz="2800" dirty="0" err="1" smtClean="0"/>
              <a:t>zachování</a:t>
            </a:r>
            <a:r>
              <a:rPr lang="en-US" sz="2800" dirty="0" smtClean="0"/>
              <a:t> </a:t>
            </a:r>
            <a:r>
              <a:rPr lang="en-US" sz="2800" dirty="0" err="1" smtClean="0"/>
              <a:t>jeho</a:t>
            </a:r>
            <a:r>
              <a:rPr lang="en-US" sz="2800" dirty="0" smtClean="0"/>
              <a:t> </a:t>
            </a:r>
            <a:r>
              <a:rPr lang="en-US" sz="2800" dirty="0" err="1" smtClean="0"/>
              <a:t>přijatelnosti</a:t>
            </a:r>
            <a:r>
              <a:rPr lang="en-US" sz="2800" dirty="0" smtClean="0"/>
              <a:t> pro</a:t>
            </a:r>
            <a:r>
              <a:rPr lang="cs-CZ" sz="2800" dirty="0" smtClean="0"/>
              <a:t> </a:t>
            </a:r>
            <a:r>
              <a:rPr lang="en-US" sz="2800" dirty="0" err="1" smtClean="0"/>
              <a:t>spotřebitele</a:t>
            </a:r>
            <a:r>
              <a:rPr lang="en-US" sz="2800" dirty="0" smtClean="0"/>
              <a:t> </a:t>
            </a:r>
            <a:r>
              <a:rPr lang="en-US" sz="2800" dirty="0" err="1" smtClean="0"/>
              <a:t>nebo</a:t>
            </a:r>
            <a:r>
              <a:rPr lang="en-US" sz="2800" dirty="0" smtClean="0"/>
              <a:t> </a:t>
            </a:r>
            <a:r>
              <a:rPr lang="en-US" sz="2800" dirty="0" err="1" smtClean="0"/>
              <a:t>jiného</a:t>
            </a:r>
            <a:r>
              <a:rPr lang="en-US" sz="2800" dirty="0" smtClean="0"/>
              <a:t> </a:t>
            </a:r>
            <a:r>
              <a:rPr lang="en-US" sz="2800" dirty="0" err="1" smtClean="0"/>
              <a:t>konečného</a:t>
            </a:r>
            <a:r>
              <a:rPr lang="en-US" sz="2800" dirty="0" smtClean="0"/>
              <a:t> </a:t>
            </a:r>
            <a:r>
              <a:rPr lang="en-US" sz="2800" dirty="0" err="1" smtClean="0"/>
              <a:t>uživatele</a:t>
            </a:r>
            <a:r>
              <a:rPr lang="en-US" sz="2800" dirty="0" smtClean="0"/>
              <a:t>, s </a:t>
            </a:r>
            <a:r>
              <a:rPr lang="en-US" sz="2800" dirty="0" err="1" smtClean="0"/>
              <a:t>cílem</a:t>
            </a:r>
            <a:r>
              <a:rPr lang="en-US" sz="2800" dirty="0" smtClean="0"/>
              <a:t> </a:t>
            </a:r>
            <a:r>
              <a:rPr lang="en-US" sz="2800" dirty="0" err="1" smtClean="0"/>
              <a:t>snížit</a:t>
            </a:r>
            <a:r>
              <a:rPr lang="en-US" sz="2800" dirty="0" smtClean="0"/>
              <a:t> </a:t>
            </a:r>
            <a:r>
              <a:rPr lang="en-US" sz="2800" dirty="0" err="1" smtClean="0"/>
              <a:t>množství</a:t>
            </a:r>
            <a:r>
              <a:rPr lang="en-US" sz="2800" dirty="0" smtClean="0"/>
              <a:t> </a:t>
            </a:r>
            <a:r>
              <a:rPr lang="en-US" sz="2800" dirty="0" err="1" smtClean="0"/>
              <a:t>odpadu</a:t>
            </a:r>
            <a:r>
              <a:rPr lang="en-US" sz="2800" dirty="0" smtClean="0"/>
              <a:t> z </a:t>
            </a:r>
            <a:r>
              <a:rPr lang="en-US" sz="2800" dirty="0" err="1" smtClean="0"/>
              <a:t>obalů</a:t>
            </a:r>
            <a:r>
              <a:rPr lang="en-US" sz="2800" dirty="0" smtClean="0"/>
              <a:t>, </a:t>
            </a:r>
            <a:r>
              <a:rPr lang="en-US" sz="2800" dirty="0" err="1" smtClean="0"/>
              <a:t>který</a:t>
            </a:r>
            <a:r>
              <a:rPr lang="en-US" sz="2800" dirty="0" smtClean="0"/>
              <a:t> je </a:t>
            </a:r>
            <a:r>
              <a:rPr lang="en-US" sz="2800" dirty="0" err="1" smtClean="0"/>
              <a:t>nutno</a:t>
            </a:r>
            <a:r>
              <a:rPr lang="cs-CZ" sz="2800" dirty="0" smtClean="0"/>
              <a:t> </a:t>
            </a:r>
            <a:r>
              <a:rPr lang="en-US" sz="2800" dirty="0" err="1" smtClean="0"/>
              <a:t>odstranit</a:t>
            </a:r>
            <a:r>
              <a:rPr lang="en-US" sz="2800" dirty="0" smtClean="0"/>
              <a:t>.</a:t>
            </a:r>
            <a:endParaRPr lang="en-US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640960" cy="769640"/>
          </a:xfrm>
        </p:spPr>
        <p:txBody>
          <a:bodyPr>
            <a:noAutofit/>
          </a:bodyPr>
          <a:lstStyle/>
          <a:p>
            <a:r>
              <a:rPr lang="cs-CZ" sz="3800" b="1" dirty="0" smtClean="0"/>
              <a:t>Zákon o obalech </a:t>
            </a:r>
            <a:r>
              <a:rPr lang="en-US" sz="4000" b="1" dirty="0" smtClean="0"/>
              <a:t>477/2001 Sb.</a:t>
            </a:r>
            <a:endParaRPr lang="en-US" sz="3800" b="1" dirty="0"/>
          </a:p>
        </p:txBody>
      </p:sp>
      <p:sp>
        <p:nvSpPr>
          <p:cNvPr id="6" name="Rectangle 5"/>
          <p:cNvSpPr/>
          <p:nvPr/>
        </p:nvSpPr>
        <p:spPr>
          <a:xfrm>
            <a:off x="9540552" y="4581128"/>
            <a:ext cx="1000911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czprgwd1/mlibrary/library_down.asp?co=01Firemni%20loga\01Coca-Cola%20HBC%20CZ,%20SK\Pro%20prezentace,%20aplikace%20Word,%20Excel\CZE\High%20resolution\CC_HBC_czech_repub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5874" y="4797152"/>
            <a:ext cx="5487526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468560" y="1340768"/>
            <a:ext cx="10297144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250ml ca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221088"/>
            <a:ext cx="613903" cy="1412776"/>
          </a:xfrm>
          <a:prstGeom prst="rect">
            <a:avLst/>
          </a:prstGeom>
        </p:spPr>
      </p:pic>
      <p:pic>
        <p:nvPicPr>
          <p:cNvPr id="10" name="Picture 9" descr="330ml ca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98041"/>
            <a:ext cx="993710" cy="1863207"/>
          </a:xfrm>
          <a:prstGeom prst="rect">
            <a:avLst/>
          </a:prstGeom>
        </p:spPr>
      </p:pic>
      <p:pic>
        <p:nvPicPr>
          <p:cNvPr id="11" name="Picture 10" descr="500ml PE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348880"/>
            <a:ext cx="1025270" cy="3240360"/>
          </a:xfrm>
          <a:prstGeom prst="rect">
            <a:avLst/>
          </a:prstGeom>
        </p:spPr>
      </p:pic>
      <p:pic>
        <p:nvPicPr>
          <p:cNvPr id="12" name="Picture 11" descr="1000ml PE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070863"/>
            <a:ext cx="1296144" cy="3662393"/>
          </a:xfrm>
          <a:prstGeom prst="rect">
            <a:avLst/>
          </a:prstGeom>
        </p:spPr>
      </p:pic>
      <p:pic>
        <p:nvPicPr>
          <p:cNvPr id="13" name="Picture 12" descr="1500ml PET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064296"/>
            <a:ext cx="1150133" cy="3668960"/>
          </a:xfrm>
          <a:prstGeom prst="rect">
            <a:avLst/>
          </a:prstGeom>
        </p:spPr>
      </p:pic>
      <p:pic>
        <p:nvPicPr>
          <p:cNvPr id="14" name="Picture 13" descr="2000ml PET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6256" y="1698272"/>
            <a:ext cx="1264136" cy="4034984"/>
          </a:xfrm>
          <a:prstGeom prst="rect">
            <a:avLst/>
          </a:prstGeom>
        </p:spPr>
      </p:pic>
      <p:pic>
        <p:nvPicPr>
          <p:cNvPr id="15" name="Picture 14" descr="5000ml BIB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72816"/>
            <a:ext cx="1835696" cy="1620849"/>
          </a:xfrm>
          <a:prstGeom prst="rect">
            <a:avLst/>
          </a:prstGeom>
        </p:spPr>
      </p:pic>
      <p:pic>
        <p:nvPicPr>
          <p:cNvPr id="18" name="Picture 17" descr="200ml RGB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2874336"/>
            <a:ext cx="802784" cy="2714904"/>
          </a:xfrm>
          <a:prstGeom prst="rect">
            <a:avLst/>
          </a:prstGeom>
        </p:spPr>
      </p:pic>
      <p:pic>
        <p:nvPicPr>
          <p:cNvPr id="19" name="Picture 18" descr="330ml RGB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7784" y="2658312"/>
            <a:ext cx="942497" cy="3002936"/>
          </a:xfrm>
          <a:prstGeom prst="rect">
            <a:avLst/>
          </a:prstGeom>
        </p:spPr>
      </p:pic>
      <p:pic>
        <p:nvPicPr>
          <p:cNvPr id="21" name="Picture 20" descr="2500 ml PET Coke packshot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8384" y="1412776"/>
            <a:ext cx="1413333" cy="432048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72008"/>
            <a:ext cx="9144000" cy="1196752"/>
          </a:xfrm>
        </p:spPr>
        <p:txBody>
          <a:bodyPr>
            <a:noAutofit/>
          </a:bodyPr>
          <a:lstStyle/>
          <a:p>
            <a:r>
              <a:rPr lang="cs-CZ" sz="3800" dirty="0" smtClean="0"/>
              <a:t>Portfolio balení v České republice</a:t>
            </a:r>
            <a:endParaRPr lang="en-US" sz="3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36512" y="5877272"/>
            <a:ext cx="9144000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2014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468560" y="1340768"/>
            <a:ext cx="10297144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500ml PE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348880"/>
            <a:ext cx="1025270" cy="3240360"/>
          </a:xfrm>
          <a:prstGeom prst="rect">
            <a:avLst/>
          </a:prstGeom>
        </p:spPr>
      </p:pic>
      <p:pic>
        <p:nvPicPr>
          <p:cNvPr id="12" name="Picture 11" descr="1000ml P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070863"/>
            <a:ext cx="1296144" cy="3662393"/>
          </a:xfrm>
          <a:prstGeom prst="rect">
            <a:avLst/>
          </a:prstGeom>
        </p:spPr>
      </p:pic>
      <p:pic>
        <p:nvPicPr>
          <p:cNvPr id="13" name="Picture 12" descr="1500ml PE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064296"/>
            <a:ext cx="1150133" cy="3668960"/>
          </a:xfrm>
          <a:prstGeom prst="rect">
            <a:avLst/>
          </a:prstGeom>
        </p:spPr>
      </p:pic>
      <p:pic>
        <p:nvPicPr>
          <p:cNvPr id="14" name="Picture 13" descr="2000ml PE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6256" y="1698272"/>
            <a:ext cx="1264136" cy="4034984"/>
          </a:xfrm>
          <a:prstGeom prst="rect">
            <a:avLst/>
          </a:prstGeom>
        </p:spPr>
      </p:pic>
      <p:pic>
        <p:nvPicPr>
          <p:cNvPr id="21" name="Picture 20" descr="2500 ml PET Coke packshot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1412776"/>
            <a:ext cx="1413333" cy="432048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72008"/>
            <a:ext cx="9144000" cy="1196752"/>
          </a:xfrm>
        </p:spPr>
        <p:txBody>
          <a:bodyPr>
            <a:noAutofit/>
          </a:bodyPr>
          <a:lstStyle/>
          <a:p>
            <a:r>
              <a:rPr lang="cs-CZ" sz="3800" dirty="0" smtClean="0"/>
              <a:t>Portfolio PET balení v České republice</a:t>
            </a:r>
            <a:endParaRPr lang="en-US" sz="3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36512" y="5877272"/>
            <a:ext cx="9144000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2014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3568" y="1772816"/>
            <a:ext cx="4680520" cy="1196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Obsahuje 30%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recyklovaného</a:t>
            </a:r>
            <a:br>
              <a:rPr lang="cs-CZ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cs-CZ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materiálu PET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468560" y="1340768"/>
            <a:ext cx="10297144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500ml PE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348880"/>
            <a:ext cx="1025270" cy="3240360"/>
          </a:xfrm>
          <a:prstGeom prst="rect">
            <a:avLst/>
          </a:prstGeom>
        </p:spPr>
      </p:pic>
      <p:pic>
        <p:nvPicPr>
          <p:cNvPr id="14" name="Picture 13" descr="2000ml P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6256" y="1698272"/>
            <a:ext cx="1264136" cy="40349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043608" y="4941168"/>
            <a:ext cx="3168352" cy="821953"/>
          </a:xfrm>
        </p:spPr>
        <p:txBody>
          <a:bodyPr>
            <a:noAutofit/>
          </a:bodyPr>
          <a:lstStyle/>
          <a:p>
            <a:r>
              <a:rPr lang="cs-CZ" sz="3600" i="1" dirty="0" smtClean="0">
                <a:solidFill>
                  <a:srgbClr val="F40009"/>
                </a:solidFill>
              </a:rPr>
              <a:t>0.5L PET</a:t>
            </a:r>
            <a:endParaRPr lang="en-US" sz="3600" i="1" dirty="0">
              <a:solidFill>
                <a:srgbClr val="F40009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716016" y="4941168"/>
            <a:ext cx="2808312" cy="8219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400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2L PET</a:t>
            </a: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400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72008"/>
            <a:ext cx="9144000" cy="1196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Nejpreferovanější PET balení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36512" y="5877272"/>
            <a:ext cx="9144000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2014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468560" y="1340768"/>
            <a:ext cx="10297144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500ml P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348880"/>
            <a:ext cx="1025270" cy="3240360"/>
          </a:xfrm>
          <a:prstGeom prst="rect">
            <a:avLst/>
          </a:prstGeom>
        </p:spPr>
      </p:pic>
      <p:pic>
        <p:nvPicPr>
          <p:cNvPr id="14" name="Picture 13" descr="2000ml PE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6256" y="1698272"/>
            <a:ext cx="1264136" cy="40349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043608" y="4941168"/>
            <a:ext cx="3168352" cy="821953"/>
          </a:xfrm>
        </p:spPr>
        <p:txBody>
          <a:bodyPr>
            <a:noAutofit/>
          </a:bodyPr>
          <a:lstStyle/>
          <a:p>
            <a:r>
              <a:rPr lang="cs-CZ" sz="3600" i="1" dirty="0" smtClean="0">
                <a:solidFill>
                  <a:srgbClr val="F40009"/>
                </a:solidFill>
              </a:rPr>
              <a:t>0.5L PET</a:t>
            </a:r>
            <a:endParaRPr lang="en-US" sz="3600" i="1" dirty="0">
              <a:solidFill>
                <a:srgbClr val="F40009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72008"/>
            <a:ext cx="9144000" cy="1196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Nejprodávanější 2L balení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36512" y="5877272"/>
            <a:ext cx="9144000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2014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2-Liter-Cr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040" y="1484784"/>
            <a:ext cx="6372200" cy="422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T -Pracovní R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0333" y="0"/>
            <a:ext cx="9704665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612576" y="5877272"/>
            <a:ext cx="10153127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2004-&gt;2008-&gt;2009-&gt;</a:t>
            </a: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2011-&gt;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2014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3608" y="404664"/>
            <a:ext cx="2808312" cy="10081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preforma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0.5L PET</a:t>
            </a: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32240" y="1484784"/>
            <a:ext cx="2808312" cy="10081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-26%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ET -Pracovní RE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704935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96673" y="5877272"/>
            <a:ext cx="9144000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2004 -&gt; 2006 -&gt; 2009 -&gt;</a:t>
            </a: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2014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44016" y="980728"/>
            <a:ext cx="2808312" cy="10081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preforma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2L PET</a:t>
            </a: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68144" y="332656"/>
            <a:ext cx="2808312" cy="10081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-13,5%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205</Words>
  <Application>Microsoft Office PowerPoint</Application>
  <PresentationFormat>On-screen Show (4:3)</PresentationFormat>
  <Paragraphs>56</Paragraphs>
  <Slides>15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Prevence – Inovace a vylehčování PET  </vt:lpstr>
      <vt:lpstr>2 výrobní závody (Praha a Lúka u Piešťan) 1.200 zaměstnanců (800 ČR / 400 SR) 6-8 pracovních míst na každé místo u nás 65.000 zákazníků / prodejců 20 značek / 62 příchutí 9 kategorií (sycené a nesycené nealkoholické nápoje, balené vody, ochucené balené vody, energetické nápoje, sportovní nápoje, džusy a ovocné šťávy, ledové kávy, ledové čaje) ~140 SKUs člen sdružení CICPEN od 1997</vt:lpstr>
      <vt:lpstr>§ 3 Prevence (1) Osoba, která uvádí na trh obal, je povinna zajistit, aby hmotnost a objem obalu byly co nejmenší při dodržení požadavků kladených na balený výrobek a při zachování jeho přijatelnosti pro spotřebitele nebo jiného konečného uživatele, s cílem snížit množství odpadu z obalů, který je nutno odstranit.</vt:lpstr>
      <vt:lpstr>Portfolio balení v České republice</vt:lpstr>
      <vt:lpstr>Portfolio PET balení v České republice</vt:lpstr>
      <vt:lpstr>0.5L PET</vt:lpstr>
      <vt:lpstr>0.5L PET</vt:lpstr>
      <vt:lpstr>Slide 8</vt:lpstr>
      <vt:lpstr>Slide 9</vt:lpstr>
      <vt:lpstr>Slide 10</vt:lpstr>
      <vt:lpstr>456t</vt:lpstr>
      <vt:lpstr>456t</vt:lpstr>
      <vt:lpstr>456t</vt:lpstr>
      <vt:lpstr>Slide 14</vt:lpstr>
      <vt:lpstr>Slide 15</vt:lpstr>
    </vt:vector>
  </TitlesOfParts>
  <Company>CCHellenic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 Luzum</dc:creator>
  <cp:lastModifiedBy>Milan Luzum</cp:lastModifiedBy>
  <cp:revision>98</cp:revision>
  <dcterms:created xsi:type="dcterms:W3CDTF">2014-03-31T11:26:42Z</dcterms:created>
  <dcterms:modified xsi:type="dcterms:W3CDTF">2014-04-10T07:15:07Z</dcterms:modified>
</cp:coreProperties>
</file>