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4" r:id="rId2"/>
    <p:sldId id="257" r:id="rId3"/>
    <p:sldId id="297" r:id="rId4"/>
    <p:sldId id="298" r:id="rId5"/>
    <p:sldId id="302" r:id="rId6"/>
    <p:sldId id="300" r:id="rId7"/>
    <p:sldId id="30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90" r:id="rId19"/>
    <p:sldId id="289" r:id="rId20"/>
    <p:sldId id="291" r:id="rId21"/>
    <p:sldId id="283" r:id="rId22"/>
    <p:sldId id="285" r:id="rId23"/>
    <p:sldId id="286" r:id="rId24"/>
    <p:sldId id="287" r:id="rId25"/>
    <p:sldId id="288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11" d="100"/>
          <a:sy n="111" d="100"/>
        </p:scale>
        <p:origin x="-352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/>
            </a:pPr>
            <a:r>
              <a:rPr lang="cs-CZ" sz="1600" b="0" dirty="0" smtClean="0"/>
              <a:t>Výsledky 2012 /minimum</a:t>
            </a:r>
            <a:r>
              <a:rPr lang="cs-CZ" sz="1600" b="0" baseline="0" dirty="0" smtClean="0"/>
              <a:t> 2016</a:t>
            </a:r>
            <a:endParaRPr lang="cs-CZ" sz="1600" b="0" dirty="0"/>
          </a:p>
        </c:rich>
      </c:tx>
      <c:layout>
        <c:manualLayout>
          <c:xMode val="edge"/>
          <c:yMode val="edge"/>
          <c:x val="0.60230207154160054"/>
          <c:y val="4.0417962818946045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List1!$A$3</c:f>
              <c:strCache>
                <c:ptCount val="1"/>
                <c:pt idx="0">
                  <c:v>Požadavky ČR 2016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cat>
            <c:strRef>
              <c:f>List1!$B$1:$F$1</c:f>
              <c:strCache>
                <c:ptCount val="5"/>
                <c:pt idx="0">
                  <c:v>Papír</c:v>
                </c:pt>
                <c:pt idx="1">
                  <c:v>Plasty</c:v>
                </c:pt>
                <c:pt idx="2">
                  <c:v>Sklo</c:v>
                </c:pt>
                <c:pt idx="3">
                  <c:v>Kovy</c:v>
                </c:pt>
                <c:pt idx="4">
                  <c:v>Celkem</c:v>
                </c:pt>
              </c:strCache>
            </c:strRef>
          </c:cat>
          <c:val>
            <c:numRef>
              <c:f>List1!$B$3:$F$3</c:f>
              <c:numCache>
                <c:formatCode>0%</c:formatCode>
                <c:ptCount val="5"/>
                <c:pt idx="0">
                  <c:v>0.75</c:v>
                </c:pt>
                <c:pt idx="1">
                  <c:v>0.45</c:v>
                </c:pt>
                <c:pt idx="2">
                  <c:v>0.75</c:v>
                </c:pt>
                <c:pt idx="3">
                  <c:v>0.55000000000000004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100"/>
        <c:axId val="36535296"/>
        <c:axId val="10391488"/>
      </c:barChart>
      <c:barChart>
        <c:barDir val="col"/>
        <c:grouping val="clustered"/>
        <c:varyColors val="0"/>
        <c:ser>
          <c:idx val="0"/>
          <c:order val="1"/>
          <c:tx>
            <c:strRef>
              <c:f>List1!$A$2</c:f>
              <c:strCache>
                <c:ptCount val="1"/>
                <c:pt idx="0">
                  <c:v>Výsledky 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List1!$B$1:$F$1</c:f>
              <c:strCache>
                <c:ptCount val="5"/>
                <c:pt idx="0">
                  <c:v>Papír</c:v>
                </c:pt>
                <c:pt idx="1">
                  <c:v>Plasty</c:v>
                </c:pt>
                <c:pt idx="2">
                  <c:v>Sklo</c:v>
                </c:pt>
                <c:pt idx="3">
                  <c:v>Kovy</c:v>
                </c:pt>
                <c:pt idx="4">
                  <c:v>Celkem</c:v>
                </c:pt>
              </c:strCache>
            </c:strRef>
          </c:cat>
          <c:val>
            <c:numRef>
              <c:f>List1!$B$2:$F$2</c:f>
              <c:numCache>
                <c:formatCode>0%</c:formatCode>
                <c:ptCount val="5"/>
                <c:pt idx="0">
                  <c:v>0.85</c:v>
                </c:pt>
                <c:pt idx="1">
                  <c:v>0.65</c:v>
                </c:pt>
                <c:pt idx="2">
                  <c:v>0.82</c:v>
                </c:pt>
                <c:pt idx="3">
                  <c:v>0.63</c:v>
                </c:pt>
                <c:pt idx="4">
                  <c:v>0.71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7"/>
        <c:overlap val="100"/>
        <c:axId val="40374272"/>
        <c:axId val="10393216"/>
      </c:barChart>
      <c:catAx>
        <c:axId val="36535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391488"/>
        <c:crosses val="autoZero"/>
        <c:auto val="1"/>
        <c:lblAlgn val="ctr"/>
        <c:lblOffset val="100"/>
        <c:noMultiLvlLbl val="0"/>
      </c:catAx>
      <c:valAx>
        <c:axId val="10391488"/>
        <c:scaling>
          <c:orientation val="minMax"/>
          <c:max val="0.9"/>
          <c:min val="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36535296"/>
        <c:crosses val="autoZero"/>
        <c:crossBetween val="between"/>
      </c:valAx>
      <c:valAx>
        <c:axId val="10393216"/>
        <c:scaling>
          <c:orientation val="minMax"/>
          <c:max val="0.9"/>
          <c:min val="0"/>
        </c:scaling>
        <c:delete val="0"/>
        <c:axPos val="r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40374272"/>
        <c:crosses val="max"/>
        <c:crossBetween val="between"/>
      </c:valAx>
      <c:catAx>
        <c:axId val="40374272"/>
        <c:scaling>
          <c:orientation val="minMax"/>
        </c:scaling>
        <c:delete val="1"/>
        <c:axPos val="b"/>
        <c:majorTickMark val="out"/>
        <c:minorTickMark val="none"/>
        <c:tickLblPos val="nextTo"/>
        <c:crossAx val="103932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226D9-A314-4C70-ADD3-165821DC06C2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BC491-AF25-4928-AC2C-844D98E981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60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Nyní přes 240 tisíc kontejnerů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BC491-AF25-4928-AC2C-844D98E981E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380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45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18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4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500438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150EF-F9DA-46F7-8581-54AA42FC2D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21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17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96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11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21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182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32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96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24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5000"/>
                <a:lumOff val="75000"/>
              </a:schemeClr>
            </a:gs>
            <a:gs pos="52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55A7A-AB74-4201-9E72-2AFE44975A70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F6AA8-9938-4481-9DDB-75146D38E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28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Excel_97-2003_Worksheet1.xls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Systém AOS v ČR</a:t>
            </a:r>
            <a:endParaRPr lang="cs-CZ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68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Od roku 2003 EKO-KOM a.s. již jako AOS začala intenzivně přímo i nepřímo investovat do zkvalitnění sběrné sítě v obcích a městech…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"/>
            <a:ext cx="9144000" cy="590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… během následujících deseti let vzrostl počet instalovaných kontejnerů v našich ulicích na 229 tisíc a vytvořil jednu z nejkvalitnějších sběrných sítí v Evropě.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"/>
            <a:ext cx="9144000" cy="590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Od roku 2003, kdy již byly kontejnery instalovány ve většině měst i obcí, k již probíhajícím školním programům přibyla intenzivní a koncepční propagace třídění …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" y="0"/>
            <a:ext cx="9143999" cy="590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… během tří let se stalo třídění odpadu životním stylem 70% občanů. Pokles ochoty třídit během krize, však bylo nutné překonat dalšími investicemi do komunikace.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0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Málokdo si dnes vzpomene, že obcím první půl miliardu poskytla nevelká skupina podniků zcela dobrovolně, dnes jde na třídění a recyklaci jeden a půl miliardy za rok.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8" y="0"/>
            <a:ext cx="9156468" cy="591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Dlouhodobá spolupráce s obcemi a městy přináší podnikům měřitelný výsledek. Recyklace spotřebitelských obalů z domácností dosáhla 56%.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1" y="0"/>
            <a:ext cx="9143999" cy="590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 42% kleslo množství nerecyklovaného obalového odpadu z českých domácností, a to přesto, že o 11% vzrostla jejich spotřeba.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2" y="-15984"/>
            <a:ext cx="9167052" cy="592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Dobrovolné platby podniků v letech 1999-2002 byly impulsem pro řadu obcí, během tří let se původně marginální třídění odpadu stalo reálnou alternativou skládkování …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1" cy="591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ousměrná vodorovná šipka 1"/>
          <p:cNvSpPr/>
          <p:nvPr/>
        </p:nvSpPr>
        <p:spPr>
          <a:xfrm>
            <a:off x="611560" y="2954047"/>
            <a:ext cx="1872208" cy="762985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Zákon o obalech v roce 2002 dal spolupráci průmyslu a obcí jasnou formu a obcím jistotu příjmů. Během čtyř let třídění odpadu dosáhlo úrovně předních států EU …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1" cy="591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ousměrná vodorovná šipka 1"/>
          <p:cNvSpPr/>
          <p:nvPr/>
        </p:nvSpPr>
        <p:spPr>
          <a:xfrm>
            <a:off x="3131840" y="2954047"/>
            <a:ext cx="2592288" cy="762985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5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Krize let 2008 až 2010 byla zatěžkávací zkouškou pro spolupráci i vzájemnou důvěru. Udržet třídění v chodu znamenalo pro podniky o polovinu navýšit svou finanční účast v době prudce klesajících prodejů, příjmů i výroby …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1" cy="591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ousměrná vodorovná šipka 1"/>
          <p:cNvSpPr/>
          <p:nvPr/>
        </p:nvSpPr>
        <p:spPr>
          <a:xfrm>
            <a:off x="6372200" y="2954047"/>
            <a:ext cx="1296144" cy="762985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5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V minulém století, v roce 1999, bylo třídění odpadu u nás na počátku. Téhož roku byla podepsána Dobrovolná dohoda, kterou se 12 podniků sdružených v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CICPENu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vládě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zavázalo zajistit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recyklaci svých obalů a spolupracovat s obcemi na jejich třídění. K tomu byla založena EKO-KOM a.s.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8141"/>
            <a:ext cx="7200800" cy="532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2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 patnácti letech spolupráce je dnes třídění odpadu a jeho recyklace dominantní formou využití domovního odpadu v obcích, přitom je z větší části hrazena podniky.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1" cy="591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ousměrná vodorovná šipka 1"/>
          <p:cNvSpPr/>
          <p:nvPr/>
        </p:nvSpPr>
        <p:spPr>
          <a:xfrm>
            <a:off x="7524328" y="2954047"/>
            <a:ext cx="1296144" cy="762985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Spolupráce s průmyslem, finanční prostředky poskytované podnikovou sférou, investice AOS do sběrné sítě i osvěty, pomohly obcím zahájit trend omezení skládek …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542" cy="590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AOS EKO-KOM dosud vynaložila na třídění odpadu v obcích přes 11 miliard korun získaných od podniků …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542" cy="590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České podniky za vynaložené peníze získaly jistotu toho, že jsou schopny bez problémů splnit současn</a:t>
            </a:r>
            <a:r>
              <a:rPr lang="cs-CZ" dirty="0">
                <a:latin typeface="Arial" pitchFamily="34" charset="0"/>
                <a:cs typeface="Arial" pitchFamily="34" charset="0"/>
              </a:rPr>
              <a:t>é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, ale i budoucí evropsk</a:t>
            </a:r>
            <a:r>
              <a:rPr lang="cs-CZ" dirty="0">
                <a:latin typeface="Arial" pitchFamily="34" charset="0"/>
                <a:cs typeface="Arial" pitchFamily="34" charset="0"/>
              </a:rPr>
              <a:t>é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ekologické předpisy…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0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Města a obce díky spolupráci s AOS EKO-KOM získala jistotu, že jsou schopna splnit požadavky Rámcové směrnice EU o odpadech.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7" y="1"/>
            <a:ext cx="9164177" cy="592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Díky dlouhodobé spolupráci podnikové a komunální sféry se potřeba skládek omezuje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3" y="290047"/>
            <a:ext cx="7988974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957208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cs-CZ" dirty="0" smtClean="0">
                <a:solidFill>
                  <a:schemeClr val="tx1"/>
                </a:solidFill>
              </a:rPr>
              <a:t>Do dobrovolného financování třídění odpadu </a:t>
            </a:r>
            <a:r>
              <a:rPr lang="cs-CZ" smtClean="0">
                <a:solidFill>
                  <a:schemeClr val="tx1"/>
                </a:solidFill>
              </a:rPr>
              <a:t>se zapojilo celkem 581 </a:t>
            </a:r>
            <a:r>
              <a:rPr lang="cs-CZ" dirty="0" smtClean="0">
                <a:solidFill>
                  <a:schemeClr val="tx1"/>
                </a:solidFill>
              </a:rPr>
              <a:t>podniků, které produkovaly okolo 50% všech spotřebitelských obalů. Systematické podpory získávalo 2 781 obcí, s celkovým počtem obyvatel přes 7,5 milionu. K dalšímu nárůstu došlo až v důsledku zákona o obalech.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35" y="0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sz="3200" b="1" kern="0" dirty="0" smtClean="0"/>
              <a:t>Počet podniků a obcí spolupracujících na třídění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648795"/>
              </p:ext>
            </p:extLst>
          </p:nvPr>
        </p:nvGraphicFramePr>
        <p:xfrm>
          <a:off x="107504" y="949905"/>
          <a:ext cx="8505825" cy="493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List" r:id="rId4" imgW="8505776" imgH="4933980" progId="Excel.Sheet.8">
                  <p:embed/>
                </p:oleObj>
              </mc:Choice>
              <mc:Fallback>
                <p:oleObj name="List" r:id="rId4" imgW="8505776" imgH="4933980" progId="Excel.Sheet.8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949905"/>
                        <a:ext cx="8505825" cy="493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48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-31441" y="0"/>
            <a:ext cx="9144000" cy="980728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-31441" y="980729"/>
            <a:ext cx="9144000" cy="5877272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5759" y="0"/>
            <a:ext cx="8229600" cy="1143000"/>
          </a:xfrm>
        </p:spPr>
        <p:txBody>
          <a:bodyPr/>
          <a:lstStyle/>
          <a:p>
            <a:r>
              <a:rPr lang="cs-CZ" dirty="0" smtClean="0"/>
              <a:t>Autorizovaná obalová společnost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927" y="1196752"/>
            <a:ext cx="8291264" cy="5071204"/>
          </a:xfrm>
        </p:spPr>
        <p:txBody>
          <a:bodyPr>
            <a:noAutofit/>
          </a:bodyPr>
          <a:lstStyle/>
          <a:p>
            <a:r>
              <a:rPr lang="cs-CZ" altLang="cs-CZ" sz="2000" dirty="0" smtClean="0"/>
              <a:t>Článek 7 směrnice, vyžaduje vytvoření systému, který umožní splnit požadavky na sběr a recyklaci obalů i malým a středním firmám</a:t>
            </a:r>
          </a:p>
          <a:p>
            <a:r>
              <a:rPr lang="cs-CZ" altLang="cs-CZ" sz="2000" dirty="0" smtClean="0"/>
              <a:t>V české legislativě je tento požadavek implementován zavedením zvláštního typu akciové společnosti AOS</a:t>
            </a:r>
          </a:p>
          <a:p>
            <a:r>
              <a:rPr lang="cs-CZ" altLang="cs-CZ" sz="2000" dirty="0" smtClean="0"/>
              <a:t>AOS mohou zakládat pouze výrobci obalů nebo baleného zboží s cílem společného provozu sběrné sítě pro použité obaly a zajištění využití a recyklace, aplikuje se tak princip autoregulace průmyslu</a:t>
            </a:r>
          </a:p>
          <a:p>
            <a:r>
              <a:rPr lang="cs-CZ" altLang="cs-CZ" sz="2000" dirty="0" smtClean="0"/>
              <a:t>AOS je povinna poskytovat své služby všem podnikům, které o ní mají zájem, a to striktně za jednotných podmínek</a:t>
            </a:r>
          </a:p>
          <a:p>
            <a:r>
              <a:rPr lang="cs-CZ" altLang="cs-CZ" sz="2000" dirty="0" smtClean="0"/>
              <a:t>Základním úkolem AOS je zajistit všem spotřebitelům dostupnou a přiměřenou síť sběru použitích obalů, kterou mohou občané neomezeně a bezplatně využívat</a:t>
            </a:r>
          </a:p>
          <a:p>
            <a:r>
              <a:rPr lang="cs-CZ" altLang="cs-CZ" sz="2000" dirty="0" smtClean="0"/>
              <a:t>Vzhledem k tomu, že odpad ze spotřebního balení, je součástí komunálního odpadu, který je plně v kompetenci obcí, musí AOS spolupracovat s obcemi</a:t>
            </a:r>
          </a:p>
          <a:p>
            <a:r>
              <a:rPr lang="cs-CZ" altLang="cs-CZ" sz="2000" dirty="0" smtClean="0"/>
              <a:t>AOS musí smlouvu uzavřít s každou obcí, která o to projeví zájem, a to za jednotných podmínek</a:t>
            </a:r>
          </a:p>
        </p:txBody>
      </p:sp>
    </p:spTree>
    <p:extLst>
      <p:ext uri="{BB962C8B-B14F-4D97-AF65-F5344CB8AC3E}">
        <p14:creationId xmlns:p14="http://schemas.microsoft.com/office/powerpoint/2010/main" val="12176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-31441" y="0"/>
            <a:ext cx="9144000" cy="980728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-31441" y="980729"/>
            <a:ext cx="9144000" cy="5877272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5759" y="0"/>
            <a:ext cx="8229600" cy="1143000"/>
          </a:xfrm>
        </p:spPr>
        <p:txBody>
          <a:bodyPr/>
          <a:lstStyle/>
          <a:p>
            <a:r>
              <a:rPr lang="cs-CZ" dirty="0" smtClean="0"/>
              <a:t>Regulace a omezení AOS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927" y="1196752"/>
            <a:ext cx="8291264" cy="5071204"/>
          </a:xfrm>
        </p:spPr>
        <p:txBody>
          <a:bodyPr>
            <a:no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altLang="cs-CZ" sz="2000" dirty="0"/>
              <a:t>AOS </a:t>
            </a:r>
            <a:r>
              <a:rPr lang="cs-CZ" altLang="cs-CZ" sz="2000" dirty="0" smtClean="0"/>
              <a:t>je ze zákona neziskovou společností, která </a:t>
            </a:r>
            <a:r>
              <a:rPr lang="cs-CZ" altLang="cs-CZ" sz="2000" dirty="0"/>
              <a:t>nesmí rozdělovat zisk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altLang="cs-CZ" sz="2000" dirty="0"/>
              <a:t>AOS není oprávněna vyvíjet svou činnost v žádné jiné oblasti než té, pro kterou je autorizována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altLang="cs-CZ" sz="2000" dirty="0"/>
              <a:t>AOS nesmí sama nabízet služby nakládání s odpady a ani nesmí s odpady obchodovat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altLang="cs-CZ" sz="2000" dirty="0"/>
              <a:t>AOS je povinna zajistit propagaci třídění odpadu v určeném rozsahu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altLang="cs-CZ" sz="2000" dirty="0"/>
              <a:t>AOS je povinna zajistit audity obalových a odpadových toků, a to i smluvních partnerů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altLang="cs-CZ" sz="2000" dirty="0"/>
              <a:t>AOS nesmí s vlastním akcionářem uzavírat žádné jiné smlouvy, než ty které jsou přímo uvedeny v zákonu o obalech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altLang="cs-CZ" sz="2000" dirty="0" smtClean="0"/>
              <a:t>AOS </a:t>
            </a:r>
            <a:r>
              <a:rPr lang="cs-CZ" altLang="cs-CZ" sz="2000" dirty="0"/>
              <a:t>je povinna zajistit finanční stabilitu sběrného systému a k tomu vytvářet rezervy, jejich tvorba je však zdaněna jako </a:t>
            </a:r>
            <a:r>
              <a:rPr lang="cs-CZ" altLang="cs-CZ" sz="2000" dirty="0" smtClean="0"/>
              <a:t>zisk protože AOS nemá daňovou výjimku a dosud nebyla přijata novela stanovující podrobnosti tvorby rezerv</a:t>
            </a:r>
            <a:endParaRPr lang="cs-CZ" altLang="cs-CZ" sz="20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cs-CZ" altLang="cs-CZ" sz="2000" dirty="0" smtClean="0"/>
              <a:t>Plnění povinností AOS kontroluje MŽP, ceny kontroluje Finanční ředitelství</a:t>
            </a:r>
            <a:endParaRPr lang="cs-CZ" altLang="cs-CZ" sz="20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7993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-31441" y="0"/>
            <a:ext cx="9144000" cy="980728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-21945" y="980728"/>
            <a:ext cx="9144000" cy="5877272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5759" y="0"/>
            <a:ext cx="8229600" cy="1143000"/>
          </a:xfrm>
        </p:spPr>
        <p:txBody>
          <a:bodyPr/>
          <a:lstStyle/>
          <a:p>
            <a:r>
              <a:rPr lang="cs-CZ" altLang="cs-CZ" dirty="0"/>
              <a:t>AOS a </a:t>
            </a:r>
            <a:r>
              <a:rPr lang="cs-CZ" altLang="cs-CZ" dirty="0" smtClean="0"/>
              <a:t>hospodářská soutěž</a:t>
            </a: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26368" y="1183183"/>
            <a:ext cx="8291264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/>
              <a:t>Česká legislativa v souladu s doporučením DG </a:t>
            </a:r>
            <a:r>
              <a:rPr lang="en-GB" altLang="cs-CZ" sz="2000" dirty="0" smtClean="0"/>
              <a:t>Competition</a:t>
            </a:r>
            <a:r>
              <a:rPr lang="cs-CZ" altLang="cs-CZ" sz="2000" dirty="0" smtClean="0"/>
              <a:t> brání vertikální integraci AOS s podnikáním na trhu odpadových služeb nebo obchodu s druhotnými surovinami, ale nijak neomezuje vznik více AOS</a:t>
            </a:r>
          </a:p>
          <a:p>
            <a:r>
              <a:rPr lang="cs-CZ" altLang="cs-CZ" sz="2000" dirty="0" smtClean="0"/>
              <a:t>Osoba podnikající na těchto trzích nesmí být akcionářem AOS</a:t>
            </a:r>
          </a:p>
          <a:p>
            <a:r>
              <a:rPr lang="cs-CZ" altLang="cs-CZ" sz="2000" dirty="0" smtClean="0"/>
              <a:t>AOS ani její orgány či zaměstnanci nesmějí působit ve prospěch osob podnikajících v oblasti odpadů</a:t>
            </a:r>
          </a:p>
          <a:p>
            <a:r>
              <a:rPr lang="cs-CZ" altLang="cs-CZ" sz="2000" dirty="0" smtClean="0"/>
              <a:t>Vztah samotné AOS k trhu odpadových služeb a druhotných surovin je předmětem stálé pozornosti ÚOHS</a:t>
            </a:r>
            <a:endParaRPr lang="cs-CZ" altLang="cs-CZ" sz="2000" dirty="0"/>
          </a:p>
          <a:p>
            <a:pPr lvl="1"/>
            <a:r>
              <a:rPr lang="cs-CZ" altLang="cs-CZ" sz="1800" dirty="0" smtClean="0"/>
              <a:t>ÚOHS </a:t>
            </a:r>
            <a:r>
              <a:rPr lang="cs-CZ" altLang="cs-CZ" sz="1800" dirty="0"/>
              <a:t>konstatoval, že AOS má z jeho hlediska kvazi-fiskální charakter, a proto není vhodné, aby jakkoli na tyto trhy vstupovala vlastní činností</a:t>
            </a:r>
          </a:p>
          <a:p>
            <a:pPr lvl="1"/>
            <a:r>
              <a:rPr lang="cs-CZ" altLang="cs-CZ" sz="1800" dirty="0"/>
              <a:t>ÚOHS vyjádřil názor, že striktní oddělení AOS od odpadového trhu by mělo být řešeno legislativně a po přechodnou dobu, alespoň formou správního </a:t>
            </a:r>
            <a:r>
              <a:rPr lang="cs-CZ" altLang="cs-CZ" sz="1800" dirty="0" smtClean="0"/>
              <a:t>rozhodnutí (bylo řešeno změnou autorizace, kterou MŽP učinilo v březnu 2014)</a:t>
            </a:r>
          </a:p>
          <a:p>
            <a:pPr lvl="1"/>
            <a:r>
              <a:rPr lang="cs-CZ" altLang="cs-CZ" sz="1800" dirty="0" smtClean="0"/>
              <a:t>ÚOHS obecně považuje za důležité, aby AOS při uzavírání smluv s dodavateli odpadových služeb zachovávala jednotnost podmínek vůči všem soutěžitelům a tak nenarušila soutěž na tomto trhu</a:t>
            </a:r>
            <a:endParaRPr lang="cs-CZ" altLang="cs-CZ" sz="18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521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-31441" y="0"/>
            <a:ext cx="9144000" cy="980728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5759" y="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Zajištění zpětného odběru obalů</a:t>
            </a: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26368" y="1183182"/>
            <a:ext cx="8291264" cy="5342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800" dirty="0" smtClean="0"/>
              <a:t>Klíčovou povinností AOS i každého výrobce baleného zboží je zajistit provoz přiměřené a dostupné sběrné sítě pro obaly. Pro AOS platí, že počet obyvatel na jedno sběrné místo nesmí překročit 180.</a:t>
            </a:r>
          </a:p>
          <a:p>
            <a:r>
              <a:rPr lang="cs-CZ" altLang="cs-CZ" sz="1800" dirty="0" smtClean="0"/>
              <a:t>AOS musí zajistit využití a recyklaci všeho sebraného odpadu v souladu s hierarchií nakládání s odpady, zákonem stanovené cíle recyklace jsou pouze minimálním požadavkem a AOS nesmí spotřebitele ani obce ve sběru omezovat, tím je nucena nést náklady sběru a recyklace i tehdy, když překračují zákonem dané minimum</a:t>
            </a:r>
            <a:endParaRPr lang="cs-CZ" altLang="cs-CZ" sz="1600" dirty="0"/>
          </a:p>
          <a:p>
            <a:endParaRPr lang="cs-CZ" sz="2000" dirty="0"/>
          </a:p>
        </p:txBody>
      </p:sp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1627787205"/>
              </p:ext>
            </p:extLst>
          </p:nvPr>
        </p:nvGraphicFramePr>
        <p:xfrm>
          <a:off x="544115" y="3401616"/>
          <a:ext cx="799288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232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3999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 roce 1999 se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CICPEN jménem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části českého průmyslu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zavázal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dobrovolně se podílet na provozních nákladech třídění odpadu, k tomu byl zřízen EKO-KOM 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0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82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90809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5908095"/>
            <a:ext cx="9144001" cy="949905"/>
          </a:xfrm>
          <a:prstGeom prst="rect">
            <a:avLst/>
          </a:prstGeom>
          <a:gradFill>
            <a:gsLst>
              <a:gs pos="0">
                <a:schemeClr val="accent3">
                  <a:lumMod val="25000"/>
                  <a:lumOff val="75000"/>
                </a:schemeClr>
              </a:gs>
              <a:gs pos="5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no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… již během účinnosti dobrovolné dohody, ke které přistoupilo přes pět set podniků, se zdvojnásobila oblast zavedeného třídění odpadu. Dnes se třídí téměř všude.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4"/>
            <a:ext cx="9154996" cy="59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6774</TotalTime>
  <Words>1113</Words>
  <Application>Microsoft Office PowerPoint</Application>
  <PresentationFormat>Předvádění na obrazovce (4:3)</PresentationFormat>
  <Paragraphs>53</Paragraphs>
  <Slides>25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7" baseType="lpstr">
      <vt:lpstr>Motiv systému Office</vt:lpstr>
      <vt:lpstr>List</vt:lpstr>
      <vt:lpstr>Systém AOS v ČR</vt:lpstr>
      <vt:lpstr>Prezentace aplikace PowerPoint</vt:lpstr>
      <vt:lpstr>Prezentace aplikace PowerPoint</vt:lpstr>
      <vt:lpstr>Autorizovaná obalová společnost</vt:lpstr>
      <vt:lpstr>Regulace a omezení AOS</vt:lpstr>
      <vt:lpstr>AOS a hospodářská soutěž</vt:lpstr>
      <vt:lpstr>Zajištění zpětného odběru obalů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EKO-KOM, a.s.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Kozel Zbyněk</dc:creator>
  <cp:lastModifiedBy>Kozel Zbyněk</cp:lastModifiedBy>
  <cp:revision>43</cp:revision>
  <dcterms:created xsi:type="dcterms:W3CDTF">2013-06-07T18:17:18Z</dcterms:created>
  <dcterms:modified xsi:type="dcterms:W3CDTF">2014-04-09T08:24:49Z</dcterms:modified>
</cp:coreProperties>
</file>