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24" r:id="rId3"/>
    <p:sldId id="376" r:id="rId4"/>
    <p:sldId id="377" r:id="rId5"/>
    <p:sldId id="379" r:id="rId6"/>
    <p:sldId id="385" r:id="rId7"/>
    <p:sldId id="386" r:id="rId8"/>
    <p:sldId id="380" r:id="rId9"/>
    <p:sldId id="374" r:id="rId10"/>
    <p:sldId id="381" r:id="rId11"/>
    <p:sldId id="383" r:id="rId12"/>
    <p:sldId id="384" r:id="rId13"/>
    <p:sldId id="301" r:id="rId14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9900"/>
    <a:srgbClr val="99FF66"/>
    <a:srgbClr val="000099"/>
    <a:srgbClr val="99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4660"/>
  </p:normalViewPr>
  <p:slideViewPr>
    <p:cSldViewPr>
      <p:cViewPr>
        <p:scale>
          <a:sx n="66" d="100"/>
          <a:sy n="66" d="100"/>
        </p:scale>
        <p:origin x="-145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lan%20Havel\Documents\Arnika\Odpady_CSU\w20011314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lan%20Havel\Documents\Arnika\Arnika_prezentace\140409_Podklady_prezentace_Eurostat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Se&#353;it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aseline="0">
                <a:solidFill>
                  <a:srgbClr val="FFC000"/>
                </a:solidFill>
              </a:defRPr>
            </a:pPr>
            <a:r>
              <a:rPr lang="cs-CZ" sz="2400" baseline="0" dirty="0">
                <a:solidFill>
                  <a:srgbClr val="FFC000"/>
                </a:solidFill>
              </a:rPr>
              <a:t>Produkce komunálních odpadů v ČR a okolních zemích (kg/obyvatel/rok 2010)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000" baseline="0">
                    <a:solidFill>
                      <a:srgbClr val="FFC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Tab.14!$T$6:$T$11</c:f>
              <c:strCache>
                <c:ptCount val="6"/>
                <c:pt idx="0">
                  <c:v>EU (27 countries)</c:v>
                </c:pt>
                <c:pt idx="1">
                  <c:v>Czech Republic</c:v>
                </c:pt>
                <c:pt idx="2">
                  <c:v>Germany </c:v>
                </c:pt>
                <c:pt idx="3">
                  <c:v>Austria</c:v>
                </c:pt>
                <c:pt idx="4">
                  <c:v>Poland</c:v>
                </c:pt>
                <c:pt idx="5">
                  <c:v>Slovakia</c:v>
                </c:pt>
              </c:strCache>
            </c:strRef>
          </c:cat>
          <c:val>
            <c:numRef>
              <c:f>Tab.14!$U$6:$U$11</c:f>
              <c:numCache>
                <c:formatCode>General</c:formatCode>
                <c:ptCount val="6"/>
                <c:pt idx="0">
                  <c:v>507</c:v>
                </c:pt>
                <c:pt idx="1">
                  <c:v>317</c:v>
                </c:pt>
                <c:pt idx="2">
                  <c:v>602</c:v>
                </c:pt>
                <c:pt idx="3">
                  <c:v>558</c:v>
                </c:pt>
                <c:pt idx="4">
                  <c:v>315</c:v>
                </c:pt>
                <c:pt idx="5">
                  <c:v>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498752"/>
        <c:axId val="71816256"/>
      </c:barChart>
      <c:catAx>
        <c:axId val="1114987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 i="0" baseline="0">
                <a:solidFill>
                  <a:srgbClr val="FF9900"/>
                </a:solidFill>
              </a:defRPr>
            </a:pPr>
            <a:endParaRPr lang="cs-CZ"/>
          </a:p>
        </c:txPr>
        <c:crossAx val="71816256"/>
        <c:crosses val="autoZero"/>
        <c:auto val="1"/>
        <c:lblAlgn val="ctr"/>
        <c:lblOffset val="100"/>
        <c:noMultiLvlLbl val="0"/>
      </c:catAx>
      <c:valAx>
        <c:axId val="718162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 i="0" baseline="0">
                <a:solidFill>
                  <a:srgbClr val="FFC000"/>
                </a:solidFill>
              </a:defRPr>
            </a:pPr>
            <a:endParaRPr lang="cs-CZ"/>
          </a:p>
        </c:txPr>
        <c:crossAx val="111498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200" baseline="0"/>
            </a:pPr>
            <a:r>
              <a:rPr lang="cs-CZ" sz="2200" baseline="0" dirty="0"/>
              <a:t>Nakládání s komunálními odpady v ČR a Rakousku   </a:t>
            </a:r>
            <a:r>
              <a:rPr lang="cs-CZ" sz="2200" baseline="0" dirty="0" smtClean="0"/>
              <a:t>   (</a:t>
            </a:r>
            <a:r>
              <a:rPr lang="cs-CZ" sz="2200" baseline="0" dirty="0"/>
              <a:t>v kg na 1 obyvatele v roce 2010)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List1!$C$3</c:f>
              <c:strCache>
                <c:ptCount val="1"/>
                <c:pt idx="0">
                  <c:v>ČR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0" i="0" baseline="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List1!$B$4:$B$7</c:f>
              <c:strCache>
                <c:ptCount val="4"/>
                <c:pt idx="0">
                  <c:v>Skládkováno KO</c:v>
                </c:pt>
                <c:pt idx="1">
                  <c:v>Spalováno KO</c:v>
                </c:pt>
                <c:pt idx="2">
                  <c:v>Recyklováno KO</c:v>
                </c:pt>
                <c:pt idx="3">
                  <c:v>Zpracování bioodpadů</c:v>
                </c:pt>
              </c:strCache>
            </c:strRef>
          </c:cat>
          <c:val>
            <c:numRef>
              <c:f>List1!$C$4:$C$7</c:f>
              <c:numCache>
                <c:formatCode>General</c:formatCode>
                <c:ptCount val="4"/>
                <c:pt idx="0">
                  <c:v>206</c:v>
                </c:pt>
                <c:pt idx="1">
                  <c:v>47</c:v>
                </c:pt>
                <c:pt idx="2">
                  <c:v>43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List1!$D$3</c:f>
              <c:strCache>
                <c:ptCount val="1"/>
                <c:pt idx="0">
                  <c:v>Rakousko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1.4747606752721242E-16"/>
                  <c:y val="-1.1764705882352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0" i="0" baseline="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List1!$B$4:$B$7</c:f>
              <c:strCache>
                <c:ptCount val="4"/>
                <c:pt idx="0">
                  <c:v>Skládkováno KO</c:v>
                </c:pt>
                <c:pt idx="1">
                  <c:v>Spalováno KO</c:v>
                </c:pt>
                <c:pt idx="2">
                  <c:v>Recyklováno KO</c:v>
                </c:pt>
                <c:pt idx="3">
                  <c:v>Zpracování bioodpadů</c:v>
                </c:pt>
              </c:strCache>
            </c:strRef>
          </c:cat>
          <c:val>
            <c:numRef>
              <c:f>List1!$D$4:$D$7</c:f>
              <c:numCache>
                <c:formatCode>General</c:formatCode>
                <c:ptCount val="4"/>
                <c:pt idx="0">
                  <c:v>18</c:v>
                </c:pt>
                <c:pt idx="1">
                  <c:v>186</c:v>
                </c:pt>
                <c:pt idx="2">
                  <c:v>152</c:v>
                </c:pt>
                <c:pt idx="3">
                  <c:v>181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11500288"/>
        <c:axId val="71818560"/>
      </c:barChart>
      <c:catAx>
        <c:axId val="1115002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aseline="0"/>
            </a:pPr>
            <a:endParaRPr lang="cs-CZ"/>
          </a:p>
        </c:txPr>
        <c:crossAx val="71818560"/>
        <c:crosses val="autoZero"/>
        <c:auto val="1"/>
        <c:lblAlgn val="ctr"/>
        <c:lblOffset val="100"/>
        <c:noMultiLvlLbl val="0"/>
      </c:catAx>
      <c:valAx>
        <c:axId val="718185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2000" baseline="0"/>
            </a:pPr>
            <a:endParaRPr lang="cs-CZ"/>
          </a:p>
        </c:txPr>
        <c:crossAx val="1115002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 baseline="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400" b="1" i="0" baseline="0">
          <a:solidFill>
            <a:srgbClr val="FFC000"/>
          </a:solidFill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200" baseline="0"/>
            </a:pPr>
            <a:r>
              <a:rPr lang="cs-CZ" sz="2200" baseline="0"/>
              <a:t>Nakládání s komunálními odpady v ČR a Rakousku    (v kg na 1 obyvatele v roce 2010)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List2!$B$4</c:f>
              <c:strCache>
                <c:ptCount val="1"/>
                <c:pt idx="0">
                  <c:v>Skládkováno KO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List2!$C$3:$D$3</c:f>
              <c:strCache>
                <c:ptCount val="2"/>
                <c:pt idx="0">
                  <c:v>ČR</c:v>
                </c:pt>
                <c:pt idx="1">
                  <c:v>Rakousko</c:v>
                </c:pt>
              </c:strCache>
            </c:strRef>
          </c:cat>
          <c:val>
            <c:numRef>
              <c:f>List2!$C$4:$D$4</c:f>
              <c:numCache>
                <c:formatCode>General</c:formatCode>
                <c:ptCount val="2"/>
                <c:pt idx="0">
                  <c:v>206</c:v>
                </c:pt>
                <c:pt idx="1">
                  <c:v>18</c:v>
                </c:pt>
              </c:numCache>
            </c:numRef>
          </c:val>
        </c:ser>
        <c:ser>
          <c:idx val="1"/>
          <c:order val="1"/>
          <c:tx>
            <c:strRef>
              <c:f>List2!$B$5</c:f>
              <c:strCache>
                <c:ptCount val="1"/>
                <c:pt idx="0">
                  <c:v>Spalováno KO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List2!$C$3:$D$3</c:f>
              <c:strCache>
                <c:ptCount val="2"/>
                <c:pt idx="0">
                  <c:v>ČR</c:v>
                </c:pt>
                <c:pt idx="1">
                  <c:v>Rakousko</c:v>
                </c:pt>
              </c:strCache>
            </c:strRef>
          </c:cat>
          <c:val>
            <c:numRef>
              <c:f>List2!$C$5:$D$5</c:f>
              <c:numCache>
                <c:formatCode>General</c:formatCode>
                <c:ptCount val="2"/>
                <c:pt idx="0">
                  <c:v>47</c:v>
                </c:pt>
                <c:pt idx="1">
                  <c:v>186</c:v>
                </c:pt>
              </c:numCache>
            </c:numRef>
          </c:val>
        </c:ser>
        <c:ser>
          <c:idx val="2"/>
          <c:order val="2"/>
          <c:tx>
            <c:strRef>
              <c:f>List2!$B$6</c:f>
              <c:strCache>
                <c:ptCount val="1"/>
                <c:pt idx="0">
                  <c:v>Recyklováno KO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List2!$C$3:$D$3</c:f>
              <c:strCache>
                <c:ptCount val="2"/>
                <c:pt idx="0">
                  <c:v>ČR</c:v>
                </c:pt>
                <c:pt idx="1">
                  <c:v>Rakousko</c:v>
                </c:pt>
              </c:strCache>
            </c:strRef>
          </c:cat>
          <c:val>
            <c:numRef>
              <c:f>List2!$C$6:$D$6</c:f>
              <c:numCache>
                <c:formatCode>General</c:formatCode>
                <c:ptCount val="2"/>
                <c:pt idx="0">
                  <c:v>43</c:v>
                </c:pt>
                <c:pt idx="1">
                  <c:v>152</c:v>
                </c:pt>
              </c:numCache>
            </c:numRef>
          </c:val>
        </c:ser>
        <c:ser>
          <c:idx val="3"/>
          <c:order val="3"/>
          <c:tx>
            <c:strRef>
              <c:f>List2!$B$7</c:f>
              <c:strCache>
                <c:ptCount val="1"/>
                <c:pt idx="0">
                  <c:v>Zpracování bioodpadů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List2!$C$3:$D$3</c:f>
              <c:strCache>
                <c:ptCount val="2"/>
                <c:pt idx="0">
                  <c:v>ČR</c:v>
                </c:pt>
                <c:pt idx="1">
                  <c:v>Rakousko</c:v>
                </c:pt>
              </c:strCache>
            </c:strRef>
          </c:cat>
          <c:val>
            <c:numRef>
              <c:f>List2!$C$7:$D$7</c:f>
              <c:numCache>
                <c:formatCode>General</c:formatCode>
                <c:ptCount val="2"/>
                <c:pt idx="0">
                  <c:v>7</c:v>
                </c:pt>
                <c:pt idx="1">
                  <c:v>181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11500800"/>
        <c:axId val="81135296"/>
      </c:barChart>
      <c:catAx>
        <c:axId val="1115008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 i="0" baseline="0"/>
            </a:pPr>
            <a:endParaRPr lang="cs-CZ"/>
          </a:p>
        </c:txPr>
        <c:crossAx val="81135296"/>
        <c:crosses val="autoZero"/>
        <c:auto val="1"/>
        <c:lblAlgn val="ctr"/>
        <c:lblOffset val="100"/>
        <c:noMultiLvlLbl val="0"/>
      </c:catAx>
      <c:valAx>
        <c:axId val="8113529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 i="0" baseline="0"/>
            </a:pPr>
            <a:endParaRPr lang="cs-CZ"/>
          </a:p>
        </c:txPr>
        <c:crossAx val="1115008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 baseline="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rgbClr val="FFC000"/>
          </a:solidFill>
        </a:defRPr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200" baseline="0"/>
            </a:pPr>
            <a:r>
              <a:rPr lang="cs-CZ" sz="2200" baseline="0"/>
              <a:t>Nakládání s komunálními odpady v ČR a Rakousku    (v kg na 1 obyvatele v roce 2010)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List3!$C$3</c:f>
              <c:strCache>
                <c:ptCount val="1"/>
                <c:pt idx="0">
                  <c:v>ČR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aseline="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List3!$B$4:$B$7</c:f>
              <c:strCache>
                <c:ptCount val="4"/>
                <c:pt idx="0">
                  <c:v>SKO + OO</c:v>
                </c:pt>
                <c:pt idx="1">
                  <c:v>Papír</c:v>
                </c:pt>
                <c:pt idx="2">
                  <c:v>Plasty</c:v>
                </c:pt>
                <c:pt idx="3">
                  <c:v>Sklo</c:v>
                </c:pt>
              </c:strCache>
            </c:strRef>
          </c:cat>
          <c:val>
            <c:numRef>
              <c:f>List3!$C$4:$C$7</c:f>
              <c:numCache>
                <c:formatCode>General</c:formatCode>
                <c:ptCount val="4"/>
                <c:pt idx="0">
                  <c:v>267</c:v>
                </c:pt>
                <c:pt idx="1">
                  <c:v>17.100000000000001</c:v>
                </c:pt>
                <c:pt idx="2">
                  <c:v>8.8000000000000007</c:v>
                </c:pt>
                <c:pt idx="3">
                  <c:v>10.5</c:v>
                </c:pt>
              </c:numCache>
            </c:numRef>
          </c:val>
        </c:ser>
        <c:ser>
          <c:idx val="1"/>
          <c:order val="1"/>
          <c:tx>
            <c:strRef>
              <c:f>List3!$D$3</c:f>
              <c:strCache>
                <c:ptCount val="1"/>
                <c:pt idx="0">
                  <c:v>Rakousko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aseline="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List3!$B$4:$B$7</c:f>
              <c:strCache>
                <c:ptCount val="4"/>
                <c:pt idx="0">
                  <c:v>SKO + OO</c:v>
                </c:pt>
                <c:pt idx="1">
                  <c:v>Papír</c:v>
                </c:pt>
                <c:pt idx="2">
                  <c:v>Plasty</c:v>
                </c:pt>
                <c:pt idx="3">
                  <c:v>Sklo</c:v>
                </c:pt>
              </c:strCache>
            </c:strRef>
          </c:cat>
          <c:val>
            <c:numRef>
              <c:f>List3!$D$4:$D$7</c:f>
              <c:numCache>
                <c:formatCode>General</c:formatCode>
                <c:ptCount val="4"/>
                <c:pt idx="0">
                  <c:v>197</c:v>
                </c:pt>
                <c:pt idx="1">
                  <c:v>60</c:v>
                </c:pt>
                <c:pt idx="2">
                  <c:v>17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15868672"/>
        <c:axId val="81137600"/>
      </c:barChart>
      <c:catAx>
        <c:axId val="1158686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 i="0" baseline="0"/>
            </a:pPr>
            <a:endParaRPr lang="cs-CZ"/>
          </a:p>
        </c:txPr>
        <c:crossAx val="81137600"/>
        <c:crosses val="autoZero"/>
        <c:auto val="1"/>
        <c:lblAlgn val="ctr"/>
        <c:lblOffset val="100"/>
        <c:noMultiLvlLbl val="0"/>
      </c:catAx>
      <c:valAx>
        <c:axId val="811376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2000" b="1" i="0" baseline="0"/>
            </a:pPr>
            <a:endParaRPr lang="cs-CZ"/>
          </a:p>
        </c:txPr>
        <c:crossAx val="1158686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 baseline="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rgbClr val="FFC000"/>
          </a:solidFill>
        </a:defRPr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200" baseline="0"/>
            </a:pPr>
            <a:r>
              <a:rPr lang="cs-CZ" sz="2200" baseline="0" dirty="0"/>
              <a:t>Produkce bioodpadů v Rakousku - rok 2010 </a:t>
            </a:r>
            <a:r>
              <a:rPr lang="cs-CZ" sz="2200" baseline="0" dirty="0" smtClean="0"/>
              <a:t> (</a:t>
            </a:r>
            <a:r>
              <a:rPr lang="cs-CZ" sz="2200" baseline="0" dirty="0"/>
              <a:t>kg na 1 obyvatele)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000" baseline="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List4!$B$3:$B$5</c:f>
              <c:strCache>
                <c:ptCount val="3"/>
                <c:pt idx="0">
                  <c:v>Svoz bioodpadů</c:v>
                </c:pt>
                <c:pt idx="1">
                  <c:v>Údržba zelených ploch</c:v>
                </c:pt>
                <c:pt idx="2">
                  <c:v>Domácí a komunitní kompostování</c:v>
                </c:pt>
              </c:strCache>
            </c:strRef>
          </c:cat>
          <c:val>
            <c:numRef>
              <c:f>List4!$C$3:$C$5</c:f>
              <c:numCache>
                <c:formatCode>General</c:formatCode>
                <c:ptCount val="3"/>
                <c:pt idx="0">
                  <c:v>84</c:v>
                </c:pt>
                <c:pt idx="1">
                  <c:v>90</c:v>
                </c:pt>
                <c:pt idx="2">
                  <c:v>178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60808192"/>
        <c:axId val="83849728"/>
      </c:barChart>
      <c:catAx>
        <c:axId val="608081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 i="0" baseline="0"/>
            </a:pPr>
            <a:endParaRPr lang="cs-CZ"/>
          </a:p>
        </c:txPr>
        <c:crossAx val="83849728"/>
        <c:crosses val="autoZero"/>
        <c:auto val="1"/>
        <c:lblAlgn val="ctr"/>
        <c:lblOffset val="100"/>
        <c:noMultiLvlLbl val="0"/>
      </c:catAx>
      <c:valAx>
        <c:axId val="838497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2000" b="1" i="0" baseline="0"/>
            </a:pPr>
            <a:endParaRPr lang="cs-CZ"/>
          </a:p>
        </c:txPr>
        <c:crossAx val="60808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solidFill>
            <a:srgbClr val="FFC000"/>
          </a:solidFill>
        </a:defRPr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List2!$D$2</c:f>
              <c:strCache>
                <c:ptCount val="1"/>
                <c:pt idx="0">
                  <c:v>1994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List2!$C$3:$C$12</c:f>
              <c:strCache>
                <c:ptCount val="10"/>
                <c:pt idx="0">
                  <c:v>papír</c:v>
                </c:pt>
                <c:pt idx="1">
                  <c:v>plasty</c:v>
                </c:pt>
                <c:pt idx="2">
                  <c:v>sklo</c:v>
                </c:pt>
                <c:pt idx="3">
                  <c:v>kovy</c:v>
                </c:pt>
                <c:pt idx="4">
                  <c:v>bio</c:v>
                </c:pt>
                <c:pt idx="5">
                  <c:v>textil</c:v>
                </c:pt>
                <c:pt idx="6">
                  <c:v>minerál. o.</c:v>
                </c:pt>
                <c:pt idx="7">
                  <c:v>NO</c:v>
                </c:pt>
                <c:pt idx="8">
                  <c:v>spalitel. o.</c:v>
                </c:pt>
                <c:pt idx="9">
                  <c:v>do 40 mm</c:v>
                </c:pt>
              </c:strCache>
            </c:strRef>
          </c:cat>
          <c:val>
            <c:numRef>
              <c:f>List2!$D$3:$D$12</c:f>
              <c:numCache>
                <c:formatCode>General</c:formatCode>
                <c:ptCount val="10"/>
                <c:pt idx="0">
                  <c:v>26.99</c:v>
                </c:pt>
                <c:pt idx="1">
                  <c:v>9.0500000000000007</c:v>
                </c:pt>
                <c:pt idx="2">
                  <c:v>8.91</c:v>
                </c:pt>
                <c:pt idx="3">
                  <c:v>3.2</c:v>
                </c:pt>
                <c:pt idx="4">
                  <c:v>15.85</c:v>
                </c:pt>
                <c:pt idx="5">
                  <c:v>4.12</c:v>
                </c:pt>
                <c:pt idx="6">
                  <c:v>1.94</c:v>
                </c:pt>
                <c:pt idx="7">
                  <c:v>0.32</c:v>
                </c:pt>
                <c:pt idx="8">
                  <c:v>4.93</c:v>
                </c:pt>
                <c:pt idx="9">
                  <c:v>24.7</c:v>
                </c:pt>
              </c:numCache>
            </c:numRef>
          </c:val>
        </c:ser>
        <c:ser>
          <c:idx val="1"/>
          <c:order val="1"/>
          <c:tx>
            <c:strRef>
              <c:f>List2!$E$2</c:f>
              <c:strCache>
                <c:ptCount val="1"/>
                <c:pt idx="0">
                  <c:v>2007-8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List2!$C$3:$C$12</c:f>
              <c:strCache>
                <c:ptCount val="10"/>
                <c:pt idx="0">
                  <c:v>papír</c:v>
                </c:pt>
                <c:pt idx="1">
                  <c:v>plasty</c:v>
                </c:pt>
                <c:pt idx="2">
                  <c:v>sklo</c:v>
                </c:pt>
                <c:pt idx="3">
                  <c:v>kovy</c:v>
                </c:pt>
                <c:pt idx="4">
                  <c:v>bio</c:v>
                </c:pt>
                <c:pt idx="5">
                  <c:v>textil</c:v>
                </c:pt>
                <c:pt idx="6">
                  <c:v>minerál. o.</c:v>
                </c:pt>
                <c:pt idx="7">
                  <c:v>NO</c:v>
                </c:pt>
                <c:pt idx="8">
                  <c:v>spalitel. o.</c:v>
                </c:pt>
                <c:pt idx="9">
                  <c:v>do 40 mm</c:v>
                </c:pt>
              </c:strCache>
            </c:strRef>
          </c:cat>
          <c:val>
            <c:numRef>
              <c:f>List2!$E$3:$E$12</c:f>
              <c:numCache>
                <c:formatCode>General</c:formatCode>
                <c:ptCount val="10"/>
                <c:pt idx="0">
                  <c:v>12.96</c:v>
                </c:pt>
                <c:pt idx="1">
                  <c:v>13.84</c:v>
                </c:pt>
                <c:pt idx="2">
                  <c:v>7.7</c:v>
                </c:pt>
                <c:pt idx="3">
                  <c:v>2.87</c:v>
                </c:pt>
                <c:pt idx="4">
                  <c:v>26.98</c:v>
                </c:pt>
                <c:pt idx="5">
                  <c:v>6.28</c:v>
                </c:pt>
                <c:pt idx="6">
                  <c:v>4.18</c:v>
                </c:pt>
                <c:pt idx="7">
                  <c:v>0.32</c:v>
                </c:pt>
                <c:pt idx="8">
                  <c:v>15.09</c:v>
                </c:pt>
                <c:pt idx="9">
                  <c:v>9.7899999999999991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16019712"/>
        <c:axId val="81191488"/>
      </c:barChart>
      <c:catAx>
        <c:axId val="1160197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 i="0" baseline="0">
                <a:solidFill>
                  <a:srgbClr val="FFC000"/>
                </a:solidFill>
              </a:defRPr>
            </a:pPr>
            <a:endParaRPr lang="cs-CZ"/>
          </a:p>
        </c:txPr>
        <c:crossAx val="81191488"/>
        <c:crosses val="autoZero"/>
        <c:auto val="1"/>
        <c:lblAlgn val="ctr"/>
        <c:lblOffset val="100"/>
        <c:noMultiLvlLbl val="0"/>
      </c:catAx>
      <c:valAx>
        <c:axId val="811914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 i="0" baseline="0">
                <a:solidFill>
                  <a:srgbClr val="FFC000"/>
                </a:solidFill>
              </a:defRPr>
            </a:pPr>
            <a:endParaRPr lang="cs-CZ"/>
          </a:p>
        </c:txPr>
        <c:crossAx val="1160197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 b="1" i="0" baseline="0">
              <a:solidFill>
                <a:srgbClr val="FFC000"/>
              </a:solidFill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67B3EB13-44CB-4467-9A4D-68B96B16D1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834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82FE7E-AE48-43FF-B00E-9A6CB58438ED}" type="slidenum">
              <a:rPr lang="cs-CZ" smtClean="0"/>
              <a:pPr eaLnBrk="1" hangingPunct="1"/>
              <a:t>13</a:t>
            </a:fld>
            <a:endParaRPr lang="cs-CZ" smtClean="0"/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990600" y="768350"/>
            <a:ext cx="5118100" cy="38401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2513"/>
            <a:ext cx="5678487" cy="46069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E4B87-17CD-4FEB-ADD3-6886D274FA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79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D4781-C9CC-4FFE-A2B5-3FF11F0A09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61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EDDBF-861A-4DA8-8B69-58DD2C6083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301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EFC23-FC29-47D3-9292-C99BF2A21F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325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35896-6C0F-4749-9699-EB7152468E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61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5AE35-F429-485D-AC99-860065BCD9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55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F89A3-22A5-43DB-99FC-947912827A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81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553C3-C7D0-4174-B80C-DB5BA9F21C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40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7D633-638E-4EF4-B3BC-DB04938D2B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009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6C51E-E262-48A3-9CE2-EFC67FB2C7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70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32639-E4A0-46AB-B68C-40F11BACB9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70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B5084-6883-47D6-A66D-6FBF0DB082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241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DDADF-39C8-45F9-8DB9-3E9341CE92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37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F6F6B74-CCD5-4C02-B237-039023A1B3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6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ocr.cz/" TargetMode="External"/><Relationship Id="rId2" Type="http://schemas.openxmlformats.org/officeDocument/2006/relationships/hyperlink" Target="http://www.lebensministerium.at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 txBox="1">
            <a:spLocks noChangeArrowheads="1"/>
          </p:cNvSpPr>
          <p:nvPr/>
        </p:nvSpPr>
        <p:spPr bwMode="auto">
          <a:xfrm>
            <a:off x="597046" y="3356992"/>
            <a:ext cx="8233989" cy="1217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4400" dirty="0" smtClean="0">
                <a:solidFill>
                  <a:srgbClr val="FF9900"/>
                </a:solidFill>
              </a:rPr>
              <a:t>Odpady a obaly</a:t>
            </a:r>
          </a:p>
          <a:p>
            <a:pPr algn="ctr" eaLnBrk="1" hangingPunct="1"/>
            <a:r>
              <a:rPr lang="cs-CZ" sz="4400" dirty="0" smtClean="0">
                <a:solidFill>
                  <a:srgbClr val="FF9900"/>
                </a:solidFill>
              </a:rPr>
              <a:t>co o nich vypovídají čísla</a:t>
            </a:r>
            <a:endParaRPr lang="cs-CZ" sz="4400" dirty="0">
              <a:solidFill>
                <a:srgbClr val="FF9900"/>
              </a:solidFill>
            </a:endParaRPr>
          </a:p>
        </p:txBody>
      </p:sp>
      <p:sp>
        <p:nvSpPr>
          <p:cNvPr id="2052" name="Rectangle 3"/>
          <p:cNvSpPr txBox="1">
            <a:spLocks noChangeArrowheads="1"/>
          </p:cNvSpPr>
          <p:nvPr/>
        </p:nvSpPr>
        <p:spPr bwMode="auto">
          <a:xfrm>
            <a:off x="1300163" y="5008109"/>
            <a:ext cx="64008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cs-CZ" sz="2400" dirty="0">
                <a:solidFill>
                  <a:srgbClr val="FF9900"/>
                </a:solidFill>
              </a:rPr>
              <a:t>Milan Havel – sdružení Arnika</a:t>
            </a:r>
          </a:p>
        </p:txBody>
      </p:sp>
      <p:pic>
        <p:nvPicPr>
          <p:cNvPr id="205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888" y="5516563"/>
            <a:ext cx="1490662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12" descr="foto 4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00563" cy="300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3" descr="foto 40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0"/>
            <a:ext cx="4643437" cy="299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800" b="1" dirty="0" smtClean="0">
                <a:solidFill>
                  <a:srgbClr val="FFC000"/>
                </a:solidFill>
              </a:rPr>
              <a:t>ČR, Rakousko – nakládání s obaly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223160"/>
              </p:ext>
            </p:extLst>
          </p:nvPr>
        </p:nvGraphicFramePr>
        <p:xfrm>
          <a:off x="467544" y="1412776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2160240"/>
                <a:gridCol w="28290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Rok 2010 – recyklace (%)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ČR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Rakousko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smtClean="0">
                          <a:effectLst/>
                        </a:rPr>
                        <a:t>Obaly celkem</a:t>
                      </a:r>
                      <a:endParaRPr lang="cs-CZ" sz="2000" b="0" i="0" u="none" strike="noStrike" dirty="0">
                        <a:solidFill>
                          <a:srgbClr val="FFC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70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66,6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Papír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93,5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84,5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Plasty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54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34,4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Sklo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73,1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83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kovy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64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60,6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67544" y="3789040"/>
            <a:ext cx="8280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C000"/>
                </a:solidFill>
              </a:rPr>
              <a:t>Komentář:</a:t>
            </a:r>
          </a:p>
          <a:p>
            <a:r>
              <a:rPr lang="cs-CZ" sz="2000" dirty="0" smtClean="0">
                <a:solidFill>
                  <a:srgbClr val="FFC000"/>
                </a:solidFill>
              </a:rPr>
              <a:t>Data v </a:t>
            </a:r>
            <a:r>
              <a:rPr lang="cs-CZ" sz="2000" dirty="0" err="1" smtClean="0">
                <a:solidFill>
                  <a:srgbClr val="FFC000"/>
                </a:solidFill>
              </a:rPr>
              <a:t>Eurostatu</a:t>
            </a:r>
            <a:r>
              <a:rPr lang="cs-CZ" sz="2000" dirty="0" smtClean="0">
                <a:solidFill>
                  <a:srgbClr val="FFC000"/>
                </a:solidFill>
              </a:rPr>
              <a:t> jsou málo vypovídající, pokud neznáte detaily. ČR např. vykazuje v materiálové recyklaci i výrobu alternativních paliv.  </a:t>
            </a:r>
          </a:p>
          <a:p>
            <a:r>
              <a:rPr lang="cs-CZ" sz="2000" dirty="0" smtClean="0">
                <a:solidFill>
                  <a:srgbClr val="FFC000"/>
                </a:solidFill>
              </a:rPr>
              <a:t>Ve sběru papíru ČR za Rakouskem zaostává odhadem o 20 % (současná data CEPI jsou přístupná jen po zakoupení).</a:t>
            </a:r>
          </a:p>
          <a:p>
            <a:r>
              <a:rPr lang="cs-CZ" sz="2000" dirty="0" smtClean="0">
                <a:solidFill>
                  <a:srgbClr val="FFC000"/>
                </a:solidFill>
              </a:rPr>
              <a:t>Rámcová směrnice o odpadech požaduje jako min. 50 % recyklaci papíru, plastů, skla a kovů. Plnění pro plasty považuji za problematické, nebudou-li  se TAP (RDF) vykazovat (průmysl připouští 60 % recyklaci).  </a:t>
            </a:r>
          </a:p>
        </p:txBody>
      </p:sp>
    </p:spTree>
    <p:extLst>
      <p:ext uri="{BB962C8B-B14F-4D97-AF65-F5344CB8AC3E}">
        <p14:creationId xmlns:p14="http://schemas.microsoft.com/office/powerpoint/2010/main" val="379163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2752725"/>
          <a:ext cx="4038600" cy="222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Graf" r:id="rId3" imgW="8229600" imgH="4524375" progId="MSGraph.Chart.8">
                  <p:embed followColorScheme="full"/>
                </p:oleObj>
              </mc:Choice>
              <mc:Fallback>
                <p:oleObj name="Graf" r:id="rId3" imgW="8229600" imgH="452437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752725"/>
                        <a:ext cx="4038600" cy="222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b="1" dirty="0" smtClean="0">
                <a:solidFill>
                  <a:srgbClr val="FFC000"/>
                </a:solidFill>
              </a:rPr>
              <a:t>Složení zbytkového odpadu v Praze </a:t>
            </a:r>
            <a:r>
              <a:rPr lang="cs-CZ" altLang="cs-CZ" sz="3200" b="1" dirty="0" smtClean="0">
                <a:solidFill>
                  <a:srgbClr val="FFC000"/>
                </a:solidFill>
              </a:rPr>
              <a:t/>
            </a:r>
            <a:br>
              <a:rPr lang="cs-CZ" altLang="cs-CZ" sz="3200" b="1" dirty="0" smtClean="0">
                <a:solidFill>
                  <a:srgbClr val="FFC000"/>
                </a:solidFill>
              </a:rPr>
            </a:br>
            <a:r>
              <a:rPr lang="cs-CZ" altLang="cs-CZ" sz="1600" dirty="0" smtClean="0">
                <a:solidFill>
                  <a:srgbClr val="FFC000"/>
                </a:solidFill>
              </a:rPr>
              <a:t>(% hmotnosti)</a:t>
            </a: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5249848"/>
              </p:ext>
            </p:extLst>
          </p:nvPr>
        </p:nvGraphicFramePr>
        <p:xfrm>
          <a:off x="395536" y="1569242"/>
          <a:ext cx="8424936" cy="459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7148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Odkazy – zdroje dat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>
                <a:solidFill>
                  <a:srgbClr val="FFC000"/>
                </a:solidFill>
              </a:rPr>
              <a:t>Die Bestandsaufnahme </a:t>
            </a:r>
            <a:r>
              <a:rPr lang="de-DE" sz="2400" dirty="0" smtClean="0">
                <a:solidFill>
                  <a:srgbClr val="FFC000"/>
                </a:solidFill>
              </a:rPr>
              <a:t>der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de-DE" sz="2400" dirty="0" smtClean="0">
                <a:solidFill>
                  <a:srgbClr val="FFC000"/>
                </a:solidFill>
              </a:rPr>
              <a:t>Abfallwirtschaft </a:t>
            </a:r>
            <a:r>
              <a:rPr lang="de-DE" sz="2400" dirty="0">
                <a:solidFill>
                  <a:srgbClr val="FFC000"/>
                </a:solidFill>
              </a:rPr>
              <a:t>in </a:t>
            </a:r>
            <a:r>
              <a:rPr lang="de-DE" sz="2400" dirty="0" smtClean="0">
                <a:solidFill>
                  <a:srgbClr val="FFC000"/>
                </a:solidFill>
              </a:rPr>
              <a:t>Österreich </a:t>
            </a:r>
            <a:r>
              <a:rPr lang="de-DE" sz="2000" dirty="0" smtClean="0">
                <a:solidFill>
                  <a:srgbClr val="FFC000"/>
                </a:solidFill>
              </a:rPr>
              <a:t>Statusbericht </a:t>
            </a:r>
            <a:r>
              <a:rPr lang="de-DE" sz="2000" dirty="0">
                <a:solidFill>
                  <a:srgbClr val="FFC000"/>
                </a:solidFill>
              </a:rPr>
              <a:t>2012 </a:t>
            </a:r>
            <a:endParaRPr lang="cs-CZ" sz="20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smtClean="0">
                <a:solidFill>
                  <a:srgbClr val="FFC000"/>
                </a:solidFill>
              </a:rPr>
              <a:t>    (dostupné na stránkách </a:t>
            </a:r>
            <a:r>
              <a:rPr lang="cs-CZ" sz="2000" i="1" dirty="0" smtClean="0">
                <a:solidFill>
                  <a:srgbClr val="FFC000"/>
                </a:solidFill>
                <a:hlinkClick r:id="rId2"/>
              </a:rPr>
              <a:t>www.lebensministerium.at</a:t>
            </a:r>
            <a:r>
              <a:rPr lang="cs-CZ" sz="2000" i="1" dirty="0" smtClean="0">
                <a:solidFill>
                  <a:srgbClr val="FFC000"/>
                </a:solidFill>
              </a:rPr>
              <a:t>)</a:t>
            </a:r>
          </a:p>
          <a:p>
            <a:r>
              <a:rPr lang="cs-CZ" sz="2000" dirty="0" err="1" smtClean="0">
                <a:solidFill>
                  <a:srgbClr val="FFC000"/>
                </a:solidFill>
              </a:rPr>
              <a:t>Eurostat</a:t>
            </a:r>
            <a:endParaRPr lang="cs-CZ" sz="2000" dirty="0" smtClean="0">
              <a:solidFill>
                <a:srgbClr val="FFC000"/>
              </a:solidFill>
            </a:endParaRPr>
          </a:p>
          <a:p>
            <a:r>
              <a:rPr lang="cs-CZ" sz="2000" dirty="0" smtClean="0">
                <a:solidFill>
                  <a:srgbClr val="FFC000"/>
                </a:solidFill>
              </a:rPr>
              <a:t>ČSÚ</a:t>
            </a:r>
          </a:p>
          <a:p>
            <a:r>
              <a:rPr lang="cs-CZ" sz="2000" dirty="0" smtClean="0">
                <a:solidFill>
                  <a:srgbClr val="FFC000"/>
                </a:solidFill>
              </a:rPr>
              <a:t>Studie Svazu měst a obcí ČR a Asociace krajů dostupná na webu </a:t>
            </a:r>
            <a:r>
              <a:rPr lang="cs-CZ" sz="2000" dirty="0" smtClean="0">
                <a:solidFill>
                  <a:srgbClr val="FFC000"/>
                </a:solidFill>
                <a:hlinkClick r:id="rId3"/>
              </a:rPr>
              <a:t>www.smocr.cz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</a:p>
          <a:p>
            <a:r>
              <a:rPr lang="cs-CZ" sz="2000" dirty="0" smtClean="0">
                <a:solidFill>
                  <a:srgbClr val="FFC000"/>
                </a:solidFill>
              </a:rPr>
              <a:t>Magistrát hlavního města Praha (nepublikovaná studie)</a:t>
            </a:r>
            <a:endParaRPr lang="cs-CZ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69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1258888" y="4941888"/>
            <a:ext cx="6337300" cy="165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200" dirty="0">
                <a:solidFill>
                  <a:srgbClr val="FFC000"/>
                </a:solidFill>
              </a:rPr>
              <a:t>Děkuji za pozornost</a:t>
            </a:r>
          </a:p>
          <a:p>
            <a:pPr algn="ctr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cs-CZ" dirty="0" smtClean="0">
                <a:solidFill>
                  <a:srgbClr val="FFC000"/>
                </a:solidFill>
              </a:rPr>
              <a:t>kontakt</a:t>
            </a:r>
            <a:r>
              <a:rPr lang="cs-CZ" dirty="0">
                <a:solidFill>
                  <a:srgbClr val="FFC000"/>
                </a:solidFill>
              </a:rPr>
              <a:t>: milan.havel@arnika.org, www.arnika.org </a:t>
            </a:r>
          </a:p>
          <a:p>
            <a:pPr eaLnBrk="1" hangingPunct="1">
              <a:spcBef>
                <a:spcPct val="50000"/>
              </a:spcBef>
            </a:pPr>
            <a:endParaRPr lang="cs-CZ" sz="3200" dirty="0">
              <a:solidFill>
                <a:srgbClr val="FFC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138" y="1988840"/>
            <a:ext cx="1758800" cy="263691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C000"/>
                </a:solidFill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 smtClean="0">
                <a:solidFill>
                  <a:srgbClr val="FFC000"/>
                </a:solidFill>
              </a:rPr>
              <a:t>Eurostat</a:t>
            </a:r>
            <a:r>
              <a:rPr lang="cs-CZ" sz="2400" dirty="0" smtClean="0">
                <a:solidFill>
                  <a:srgbClr val="FFC000"/>
                </a:solidFill>
              </a:rPr>
              <a:t> – data o nakládání s komunálními odpady – co tato čísla znamenají – porovnání dat z ČR a Rakouska – jaké závěry lze z tohoto porovnání vyvodit</a:t>
            </a:r>
          </a:p>
          <a:p>
            <a:r>
              <a:rPr lang="cs-CZ" sz="2400" dirty="0" err="1" smtClean="0">
                <a:solidFill>
                  <a:srgbClr val="FFC000"/>
                </a:solidFill>
              </a:rPr>
              <a:t>Eurostat</a:t>
            </a:r>
            <a:r>
              <a:rPr lang="cs-CZ" sz="2400" dirty="0" smtClean="0">
                <a:solidFill>
                  <a:srgbClr val="FFC000"/>
                </a:solidFill>
              </a:rPr>
              <a:t> – data o nakládání s obaly – co tato čísla znamenají – porovnání dat z ČR a Rakouska – jaké závěry z toho lze vyvodit </a:t>
            </a:r>
          </a:p>
          <a:p>
            <a:pPr marL="0" indent="0">
              <a:buNone/>
            </a:pPr>
            <a:endParaRPr lang="cs-CZ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err="1" smtClean="0">
                <a:solidFill>
                  <a:srgbClr val="FFC000"/>
                </a:solidFill>
              </a:rPr>
              <a:t>Eurostat</a:t>
            </a:r>
            <a:r>
              <a:rPr lang="cs-CZ" b="1" dirty="0" smtClean="0">
                <a:solidFill>
                  <a:srgbClr val="FFC000"/>
                </a:solidFill>
              </a:rPr>
              <a:t> (ČSÚ)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>
                <a:solidFill>
                  <a:srgbClr val="FFC000"/>
                </a:solidFill>
              </a:rPr>
              <a:t>Jaká data jsou publikována: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celková produkce KO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celkové množství upravovaných KO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množství skládkovaných KO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množství spalovaných KO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množství recyklovaných KO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množství KO – kompostárny a </a:t>
            </a:r>
            <a:r>
              <a:rPr lang="cs-CZ" sz="2400" dirty="0" err="1" smtClean="0">
                <a:solidFill>
                  <a:srgbClr val="FFC000"/>
                </a:solidFill>
              </a:rPr>
              <a:t>bioplynky</a:t>
            </a:r>
            <a:endParaRPr lang="cs-CZ" sz="2400" dirty="0" smtClean="0">
              <a:solidFill>
                <a:srgbClr val="FFC000"/>
              </a:solidFill>
            </a:endParaRPr>
          </a:p>
          <a:p>
            <a:r>
              <a:rPr lang="cs-CZ" sz="2400" dirty="0" smtClean="0">
                <a:solidFill>
                  <a:srgbClr val="FFC000"/>
                </a:solidFill>
              </a:rPr>
              <a:t>obaly – recyklace (%)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obaly – využití (%)</a:t>
            </a:r>
          </a:p>
          <a:p>
            <a:endParaRPr lang="cs-CZ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78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930670"/>
              </p:ext>
            </p:extLst>
          </p:nvPr>
        </p:nvGraphicFramePr>
        <p:xfrm>
          <a:off x="683568" y="620688"/>
          <a:ext cx="799288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243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9445235"/>
              </p:ext>
            </p:extLst>
          </p:nvPr>
        </p:nvGraphicFramePr>
        <p:xfrm>
          <a:off x="107504" y="692696"/>
          <a:ext cx="885698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150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1068644"/>
              </p:ext>
            </p:extLst>
          </p:nvPr>
        </p:nvGraphicFramePr>
        <p:xfrm>
          <a:off x="179512" y="476672"/>
          <a:ext cx="8640960" cy="5616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116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6922947"/>
              </p:ext>
            </p:extLst>
          </p:nvPr>
        </p:nvGraphicFramePr>
        <p:xfrm>
          <a:off x="251520" y="476672"/>
          <a:ext cx="864096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395536" y="609329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SKO – směsný komunální odpad, OO – objemný odpad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02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8599673"/>
              </p:ext>
            </p:extLst>
          </p:nvPr>
        </p:nvGraphicFramePr>
        <p:xfrm>
          <a:off x="539552" y="692696"/>
          <a:ext cx="799288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649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>
                <a:solidFill>
                  <a:srgbClr val="FFC000"/>
                </a:solidFill>
              </a:rPr>
              <a:t>ČR, Rakousko – </a:t>
            </a:r>
            <a:r>
              <a:rPr lang="cs-CZ" sz="4000" b="1" dirty="0" smtClean="0">
                <a:solidFill>
                  <a:srgbClr val="FFC000"/>
                </a:solidFill>
              </a:rPr>
              <a:t>možné závěry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cs-CZ" sz="2400" dirty="0" smtClean="0">
                <a:solidFill>
                  <a:srgbClr val="FFC000"/>
                </a:solidFill>
              </a:rPr>
              <a:t>data z </a:t>
            </a:r>
            <a:r>
              <a:rPr lang="cs-CZ" sz="2400" dirty="0" err="1" smtClean="0">
                <a:solidFill>
                  <a:srgbClr val="FFC000"/>
                </a:solidFill>
              </a:rPr>
              <a:t>Eurostatu</a:t>
            </a:r>
            <a:r>
              <a:rPr lang="cs-CZ" sz="2400" dirty="0" smtClean="0">
                <a:solidFill>
                  <a:srgbClr val="FFC000"/>
                </a:solidFill>
              </a:rPr>
              <a:t> mají nízkou vypovídající hodnotu v případě, že neznáte další podrobnosti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statistiku produkce komunálních odpadů významně ovlivňuje evidence bioodpadů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lepším indikátorem situace v zemích EU je produkce směsného komunálního odpadu v kg na 1 obyvatele</a:t>
            </a:r>
          </a:p>
          <a:p>
            <a:pPr marL="0" indent="0">
              <a:buNone/>
            </a:pPr>
            <a:endParaRPr lang="cs-CZ" sz="24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24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FFC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349509"/>
              </p:ext>
            </p:extLst>
          </p:nvPr>
        </p:nvGraphicFramePr>
        <p:xfrm>
          <a:off x="827584" y="4049833"/>
          <a:ext cx="4390636" cy="2490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754"/>
                <a:gridCol w="716889"/>
                <a:gridCol w="881909"/>
                <a:gridCol w="680028"/>
                <a:gridCol w="680028"/>
                <a:gridCol w="680028"/>
              </a:tblGrid>
              <a:tr h="41510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 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2005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2006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2007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2008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2009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1510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Papír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40,8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35,5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39,9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39,7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41,9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1510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Plasty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28,8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30,9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30,9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31,6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32,1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1510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Sklo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15,0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16,8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17,0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17,1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17,6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1510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NK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2,6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2,8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2,9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1,9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3,0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1510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Kovy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12,2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11,2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11,3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12,0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9,2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5471187" y="4509120"/>
            <a:ext cx="30243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Průměrné množství papíru, plastů, skla, NK a kovů v odpadech z domácností 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(kg na 1 obyvatele a rok).</a:t>
            </a:r>
          </a:p>
          <a:p>
            <a:endParaRPr lang="cs-CZ" dirty="0">
              <a:solidFill>
                <a:srgbClr val="FFC000"/>
              </a:solidFill>
            </a:endParaRPr>
          </a:p>
          <a:p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Zdroj: SMOČR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09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ýchozí návrh 4">
    <a:dk1>
      <a:srgbClr val="000000"/>
    </a:dk1>
    <a:lt1>
      <a:srgbClr val="DEF6F1"/>
    </a:lt1>
    <a:dk2>
      <a:srgbClr val="000000"/>
    </a:dk2>
    <a:lt2>
      <a:srgbClr val="969696"/>
    </a:lt2>
    <a:accent1>
      <a:srgbClr val="FFFFFF"/>
    </a:accent1>
    <a:accent2>
      <a:srgbClr val="8DC6FF"/>
    </a:accent2>
    <a:accent3>
      <a:srgbClr val="ECFAF7"/>
    </a:accent3>
    <a:accent4>
      <a:srgbClr val="000000"/>
    </a:accent4>
    <a:accent5>
      <a:srgbClr val="FFFFFF"/>
    </a:accent5>
    <a:accent6>
      <a:srgbClr val="7FB3E7"/>
    </a:accent6>
    <a:hlink>
      <a:srgbClr val="0066CC"/>
    </a:hlink>
    <a:folHlink>
      <a:srgbClr val="00A800"/>
    </a:folHlink>
  </a:clrScheme>
  <a:fontScheme name="Výchozí návrh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5007</TotalTime>
  <Words>474</Words>
  <Application>Microsoft Office PowerPoint</Application>
  <PresentationFormat>Předvádění na obrazovce (4:3)</PresentationFormat>
  <Paragraphs>103</Paragraphs>
  <Slides>13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Výchozí návrh</vt:lpstr>
      <vt:lpstr>Graf</vt:lpstr>
      <vt:lpstr>Prezentace aplikace PowerPoint</vt:lpstr>
      <vt:lpstr>Obsah</vt:lpstr>
      <vt:lpstr>Eurostat (ČSÚ)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ČR, Rakousko – možné závěry</vt:lpstr>
      <vt:lpstr>ČR, Rakousko – nakládání s obaly</vt:lpstr>
      <vt:lpstr>Složení zbytkového odpadu v Praze  (% hmotnosti)</vt:lpstr>
      <vt:lpstr>Odkazy – zdroje dat</vt:lpstr>
      <vt:lpstr>Prezentace aplikace PowerPoint</vt:lpstr>
    </vt:vector>
  </TitlesOfParts>
  <Company>Arnika - program Toxické látky a odpady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Milan Havel</dc:creator>
  <cp:lastModifiedBy>Milan Havel</cp:lastModifiedBy>
  <cp:revision>167</cp:revision>
  <dcterms:created xsi:type="dcterms:W3CDTF">2007-04-17T10:50:04Z</dcterms:created>
  <dcterms:modified xsi:type="dcterms:W3CDTF">2014-04-09T10:05:41Z</dcterms:modified>
</cp:coreProperties>
</file>