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0" r:id="rId3"/>
    <p:sldMasterId id="2147483665" r:id="rId4"/>
    <p:sldMasterId id="2147483673" r:id="rId5"/>
  </p:sldMasterIdLst>
  <p:notesMasterIdLst>
    <p:notesMasterId r:id="rId39"/>
  </p:notesMasterIdLst>
  <p:handoutMasterIdLst>
    <p:handoutMasterId r:id="rId40"/>
  </p:handoutMasterIdLst>
  <p:sldIdLst>
    <p:sldId id="256" r:id="rId6"/>
    <p:sldId id="395" r:id="rId7"/>
    <p:sldId id="383" r:id="rId8"/>
    <p:sldId id="424" r:id="rId9"/>
    <p:sldId id="425" r:id="rId10"/>
    <p:sldId id="427" r:id="rId11"/>
    <p:sldId id="428" r:id="rId12"/>
    <p:sldId id="430" r:id="rId13"/>
    <p:sldId id="434" r:id="rId14"/>
    <p:sldId id="461" r:id="rId15"/>
    <p:sldId id="451" r:id="rId16"/>
    <p:sldId id="438" r:id="rId17"/>
    <p:sldId id="439" r:id="rId18"/>
    <p:sldId id="450" r:id="rId19"/>
    <p:sldId id="464" r:id="rId20"/>
    <p:sldId id="452" r:id="rId21"/>
    <p:sldId id="453" r:id="rId22"/>
    <p:sldId id="454" r:id="rId23"/>
    <p:sldId id="455" r:id="rId24"/>
    <p:sldId id="465" r:id="rId25"/>
    <p:sldId id="466" r:id="rId26"/>
    <p:sldId id="467" r:id="rId27"/>
    <p:sldId id="462" r:id="rId28"/>
    <p:sldId id="463" r:id="rId29"/>
    <p:sldId id="456" r:id="rId30"/>
    <p:sldId id="457" r:id="rId31"/>
    <p:sldId id="459" r:id="rId32"/>
    <p:sldId id="460" r:id="rId33"/>
    <p:sldId id="448" r:id="rId34"/>
    <p:sldId id="449" r:id="rId35"/>
    <p:sldId id="340" r:id="rId36"/>
    <p:sldId id="358" r:id="rId37"/>
    <p:sldId id="426" r:id="rId3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647"/>
    <a:srgbClr val="8BC33E"/>
    <a:srgbClr val="B9D230"/>
    <a:srgbClr val="1A4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740" autoAdjust="0"/>
  </p:normalViewPr>
  <p:slideViewPr>
    <p:cSldViewPr snapToGrid="0" snapToObjects="1">
      <p:cViewPr>
        <p:scale>
          <a:sx n="90" d="100"/>
          <a:sy n="90" d="100"/>
        </p:scale>
        <p:origin x="-21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1F5B2-3F97-4A4D-995B-E78D108B9786}" type="doc">
      <dgm:prSet loTypeId="urn:microsoft.com/office/officeart/2005/8/layout/rings+Icon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208920-CD9D-4940-A11C-23F5B04B1976}">
      <dgm:prSet custT="1"/>
      <dgm:spPr>
        <a:solidFill>
          <a:schemeClr val="bg1">
            <a:alpha val="50000"/>
          </a:schemeClr>
        </a:solidFill>
        <a:ln w="76200">
          <a:solidFill>
            <a:srgbClr val="B9D230"/>
          </a:solidFill>
        </a:ln>
      </dgm:spPr>
      <dgm:t>
        <a:bodyPr/>
        <a:lstStyle/>
        <a:p>
          <a:pPr rtl="0"/>
          <a:r>
            <a:rPr lang="en-US" sz="1600" dirty="0" smtClean="0">
              <a:latin typeface="Century Gothic" panose="020B0502020202020204" pitchFamily="34" charset="0"/>
            </a:rPr>
            <a:t>To enable members to continuously </a:t>
          </a:r>
          <a:r>
            <a:rPr lang="en-US" sz="1600" b="1" dirty="0" smtClean="0">
              <a:latin typeface="Century Gothic" panose="020B0502020202020204" pitchFamily="34" charset="0"/>
            </a:rPr>
            <a:t>improve their services </a:t>
          </a:r>
          <a:r>
            <a:rPr lang="en-US" sz="1600" dirty="0" smtClean="0">
              <a:latin typeface="Century Gothic" pitchFamily="34" charset="0"/>
            </a:rPr>
            <a:t>by ensuring low costs  to their client companies and convenient infrastructure for inhabitants</a:t>
          </a:r>
          <a:endParaRPr lang="en-GB" sz="1600" dirty="0">
            <a:latin typeface="Century Gothic" pitchFamily="34" charset="0"/>
          </a:endParaRPr>
        </a:p>
      </dgm:t>
    </dgm:pt>
    <dgm:pt modelId="{F207707B-E84B-49EC-B1D3-21302A42B1F4}" type="parTrans" cxnId="{5B1EEB86-4DF3-43DB-93D7-2961A2A5FF4A}">
      <dgm:prSet/>
      <dgm:spPr/>
      <dgm:t>
        <a:bodyPr/>
        <a:lstStyle/>
        <a:p>
          <a:endParaRPr lang="en-GB"/>
        </a:p>
      </dgm:t>
    </dgm:pt>
    <dgm:pt modelId="{045DC741-9313-4806-8BFC-98EDB634CA1B}" type="sibTrans" cxnId="{5B1EEB86-4DF3-43DB-93D7-2961A2A5FF4A}">
      <dgm:prSet/>
      <dgm:spPr/>
      <dgm:t>
        <a:bodyPr/>
        <a:lstStyle/>
        <a:p>
          <a:endParaRPr lang="en-GB"/>
        </a:p>
      </dgm:t>
    </dgm:pt>
    <dgm:pt modelId="{82675803-E7D0-4E56-97C0-133EDD80FEA3}">
      <dgm:prSet custT="1"/>
      <dgm:spPr>
        <a:solidFill>
          <a:schemeClr val="bg1">
            <a:alpha val="50000"/>
          </a:schemeClr>
        </a:solidFill>
        <a:ln w="76200">
          <a:solidFill>
            <a:srgbClr val="B9D230"/>
          </a:solidFill>
        </a:ln>
      </dgm:spPr>
      <dgm:t>
        <a:bodyPr/>
        <a:lstStyle/>
        <a:p>
          <a:pPr rtl="0"/>
          <a:r>
            <a:rPr lang="en-US" sz="1600" dirty="0" smtClean="0">
              <a:latin typeface="Century Gothic" pitchFamily="34" charset="0"/>
            </a:rPr>
            <a:t>To promote a </a:t>
          </a:r>
          <a:r>
            <a:rPr lang="en-US" sz="1600" b="0" dirty="0" smtClean="0">
              <a:latin typeface="Century Gothic" pitchFamily="34" charset="0"/>
            </a:rPr>
            <a:t>sustainable and efficient</a:t>
          </a:r>
          <a:r>
            <a:rPr lang="en-US" sz="1600" dirty="0" smtClean="0">
              <a:latin typeface="Century Gothic" pitchFamily="34" charset="0"/>
            </a:rPr>
            <a:t>, </a:t>
          </a:r>
          <a:r>
            <a:rPr lang="en-US" sz="1600" b="1" dirty="0" smtClean="0">
              <a:latin typeface="Century Gothic" pitchFamily="34" charset="0"/>
            </a:rPr>
            <a:t>not-for-profit/profit-not-for-distribution EPR </a:t>
          </a:r>
          <a:r>
            <a:rPr lang="en-US" sz="1600" dirty="0" smtClean="0">
              <a:latin typeface="Century Gothic" pitchFamily="34" charset="0"/>
            </a:rPr>
            <a:t>scheme, driven by the </a:t>
          </a:r>
          <a:r>
            <a:rPr lang="en-US" sz="1600" b="1" dirty="0" smtClean="0">
              <a:latin typeface="Century Gothic" pitchFamily="34" charset="0"/>
            </a:rPr>
            <a:t>obliged industry </a:t>
          </a:r>
          <a:r>
            <a:rPr lang="en-US" sz="1600" dirty="0" smtClean="0">
              <a:latin typeface="Century Gothic" pitchFamily="34" charset="0"/>
            </a:rPr>
            <a:t>and offering a service of </a:t>
          </a:r>
          <a:r>
            <a:rPr lang="en-US" sz="1600" b="1" dirty="0" smtClean="0">
              <a:latin typeface="Century Gothic" pitchFamily="34" charset="0"/>
            </a:rPr>
            <a:t>public or collective interest</a:t>
          </a:r>
          <a:r>
            <a:rPr lang="en-US" sz="1600" dirty="0" smtClean="0">
              <a:latin typeface="Century Gothic" pitchFamily="34" charset="0"/>
            </a:rPr>
            <a:t>.</a:t>
          </a:r>
          <a:endParaRPr lang="en-GB" sz="1600" dirty="0">
            <a:latin typeface="Century Gothic" pitchFamily="34" charset="0"/>
          </a:endParaRPr>
        </a:p>
      </dgm:t>
    </dgm:pt>
    <dgm:pt modelId="{C553CE4D-5AB1-4838-98C9-5EC8AF316BCF}" type="parTrans" cxnId="{DB66B33D-51DB-45D8-928A-09C692B1FA6B}">
      <dgm:prSet/>
      <dgm:spPr/>
      <dgm:t>
        <a:bodyPr/>
        <a:lstStyle/>
        <a:p>
          <a:endParaRPr lang="en-GB"/>
        </a:p>
      </dgm:t>
    </dgm:pt>
    <dgm:pt modelId="{18A6FABE-8EDD-4343-8979-5253B37741FB}" type="sibTrans" cxnId="{DB66B33D-51DB-45D8-928A-09C692B1FA6B}">
      <dgm:prSet/>
      <dgm:spPr/>
      <dgm:t>
        <a:bodyPr/>
        <a:lstStyle/>
        <a:p>
          <a:endParaRPr lang="en-GB"/>
        </a:p>
      </dgm:t>
    </dgm:pt>
    <dgm:pt modelId="{8904DF61-D347-4538-94EA-6799590C232C}">
      <dgm:prSet custT="1"/>
      <dgm:spPr>
        <a:solidFill>
          <a:schemeClr val="bg1">
            <a:alpha val="50000"/>
          </a:schemeClr>
        </a:solidFill>
        <a:ln w="76200">
          <a:solidFill>
            <a:srgbClr val="B9D230"/>
          </a:solidFill>
        </a:ln>
      </dgm:spPr>
      <dgm:t>
        <a:bodyPr/>
        <a:lstStyle/>
        <a:p>
          <a:pPr rtl="0"/>
          <a:r>
            <a:rPr lang="en-US" sz="1600" b="0" dirty="0" smtClean="0">
              <a:latin typeface="Century Gothic" pitchFamily="34" charset="0"/>
            </a:rPr>
            <a:t>To provide a </a:t>
          </a:r>
          <a:r>
            <a:rPr lang="en-US" sz="1600" b="1" dirty="0" smtClean="0">
              <a:latin typeface="Century Gothic" pitchFamily="34" charset="0"/>
            </a:rPr>
            <a:t>platform for exchange of experience and know how </a:t>
          </a:r>
          <a:r>
            <a:rPr lang="en-US" sz="1600" b="0" dirty="0" smtClean="0">
              <a:latin typeface="Century Gothic" pitchFamily="34" charset="0"/>
            </a:rPr>
            <a:t>for our members but also for other stakeholders</a:t>
          </a:r>
          <a:endParaRPr lang="en-GB" sz="1600" dirty="0">
            <a:latin typeface="Century Gothic" pitchFamily="34" charset="0"/>
          </a:endParaRPr>
        </a:p>
      </dgm:t>
    </dgm:pt>
    <dgm:pt modelId="{9362A5F0-21C6-447E-BE3D-4178363C5AE8}" type="parTrans" cxnId="{F69FA3B3-389E-4CAE-AF15-FB2E5F3DF242}">
      <dgm:prSet/>
      <dgm:spPr/>
      <dgm:t>
        <a:bodyPr/>
        <a:lstStyle/>
        <a:p>
          <a:endParaRPr lang="en-GB"/>
        </a:p>
      </dgm:t>
    </dgm:pt>
    <dgm:pt modelId="{9F15880D-67DB-471A-AF5B-8DDDEEAA3423}" type="sibTrans" cxnId="{F69FA3B3-389E-4CAE-AF15-FB2E5F3DF242}">
      <dgm:prSet/>
      <dgm:spPr/>
      <dgm:t>
        <a:bodyPr/>
        <a:lstStyle/>
        <a:p>
          <a:endParaRPr lang="en-GB"/>
        </a:p>
      </dgm:t>
    </dgm:pt>
    <dgm:pt modelId="{61FF19C2-DCC1-4EAB-B0AF-E84DD10E53BB}" type="pres">
      <dgm:prSet presAssocID="{43A1F5B2-3F97-4A4D-995B-E78D108B9786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6019DAA-17D4-4DAB-B630-B7081039CC39}" type="pres">
      <dgm:prSet presAssocID="{43A1F5B2-3F97-4A4D-995B-E78D108B9786}" presName="ellipse1" presStyleLbl="vennNode1" presStyleIdx="0" presStyleCnt="3" custScaleX="131848" custScaleY="131850" custLinFactNeighborX="-57190" custLinFactNeighborY="873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6A883A-CFEE-4681-825C-F5A5CF71177D}" type="pres">
      <dgm:prSet presAssocID="{43A1F5B2-3F97-4A4D-995B-E78D108B9786}" presName="ellipse2" presStyleLbl="vennNode1" presStyleIdx="1" presStyleCnt="3" custScaleX="131819" custScaleY="131821" custLinFactNeighborX="-2239" custLinFactNeighborY="-859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FCBB2F-BEF1-4CA4-80D0-882B312120B5}" type="pres">
      <dgm:prSet presAssocID="{43A1F5B2-3F97-4A4D-995B-E78D108B9786}" presName="ellipse3" presStyleLbl="vennNode1" presStyleIdx="2" presStyleCnt="3" custScaleX="131819" custScaleY="131821" custLinFactNeighborX="56814" custLinFactNeighborY="984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B1EEB86-4DF3-43DB-93D7-2961A2A5FF4A}" srcId="{43A1F5B2-3F97-4A4D-995B-E78D108B9786}" destId="{0C208920-CD9D-4940-A11C-23F5B04B1976}" srcOrd="0" destOrd="0" parTransId="{F207707B-E84B-49EC-B1D3-21302A42B1F4}" sibTransId="{045DC741-9313-4806-8BFC-98EDB634CA1B}"/>
    <dgm:cxn modelId="{EAC8F994-B394-46A3-85D2-8E1BBC74FBEE}" type="presOf" srcId="{82675803-E7D0-4E56-97C0-133EDD80FEA3}" destId="{DF6A883A-CFEE-4681-825C-F5A5CF71177D}" srcOrd="0" destOrd="0" presId="urn:microsoft.com/office/officeart/2005/8/layout/rings+Icon#1"/>
    <dgm:cxn modelId="{38B90095-4E07-46B2-ADCB-391837BCBEC8}" type="presOf" srcId="{8904DF61-D347-4538-94EA-6799590C232C}" destId="{77FCBB2F-BEF1-4CA4-80D0-882B312120B5}" srcOrd="0" destOrd="0" presId="urn:microsoft.com/office/officeart/2005/8/layout/rings+Icon#1"/>
    <dgm:cxn modelId="{F69FA3B3-389E-4CAE-AF15-FB2E5F3DF242}" srcId="{43A1F5B2-3F97-4A4D-995B-E78D108B9786}" destId="{8904DF61-D347-4538-94EA-6799590C232C}" srcOrd="2" destOrd="0" parTransId="{9362A5F0-21C6-447E-BE3D-4178363C5AE8}" sibTransId="{9F15880D-67DB-471A-AF5B-8DDDEEAA3423}"/>
    <dgm:cxn modelId="{DB66B33D-51DB-45D8-928A-09C692B1FA6B}" srcId="{43A1F5B2-3F97-4A4D-995B-E78D108B9786}" destId="{82675803-E7D0-4E56-97C0-133EDD80FEA3}" srcOrd="1" destOrd="0" parTransId="{C553CE4D-5AB1-4838-98C9-5EC8AF316BCF}" sibTransId="{18A6FABE-8EDD-4343-8979-5253B37741FB}"/>
    <dgm:cxn modelId="{367A4964-2999-4B14-9CF4-1774D78F77F3}" type="presOf" srcId="{0C208920-CD9D-4940-A11C-23F5B04B1976}" destId="{46019DAA-17D4-4DAB-B630-B7081039CC39}" srcOrd="0" destOrd="0" presId="urn:microsoft.com/office/officeart/2005/8/layout/rings+Icon#1"/>
    <dgm:cxn modelId="{AEFE7A13-4F06-457A-8566-9E737D3B0B3E}" type="presOf" srcId="{43A1F5B2-3F97-4A4D-995B-E78D108B9786}" destId="{61FF19C2-DCC1-4EAB-B0AF-E84DD10E53BB}" srcOrd="0" destOrd="0" presId="urn:microsoft.com/office/officeart/2005/8/layout/rings+Icon#1"/>
    <dgm:cxn modelId="{B17B2DDC-EE07-41E1-B964-B9192F30E5F7}" type="presParOf" srcId="{61FF19C2-DCC1-4EAB-B0AF-E84DD10E53BB}" destId="{46019DAA-17D4-4DAB-B630-B7081039CC39}" srcOrd="0" destOrd="0" presId="urn:microsoft.com/office/officeart/2005/8/layout/rings+Icon#1"/>
    <dgm:cxn modelId="{222B6A50-6605-46BF-988A-D1D05366EBEB}" type="presParOf" srcId="{61FF19C2-DCC1-4EAB-B0AF-E84DD10E53BB}" destId="{DF6A883A-CFEE-4681-825C-F5A5CF71177D}" srcOrd="1" destOrd="0" presId="urn:microsoft.com/office/officeart/2005/8/layout/rings+Icon#1"/>
    <dgm:cxn modelId="{22F5D152-93B7-4F36-82F7-0707F26FCEE2}" type="presParOf" srcId="{61FF19C2-DCC1-4EAB-B0AF-E84DD10E53BB}" destId="{77FCBB2F-BEF1-4CA4-80D0-882B312120B5}" srcOrd="2" destOrd="0" presId="urn:microsoft.com/office/officeart/2005/8/layout/rings+Ic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0AA6F-8850-43C4-BEA3-DC3CBF40AB7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D184A0-CACF-4A10-A8CF-CD8F4AA37A6C}">
      <dgm:prSet/>
      <dgm:spPr>
        <a:solidFill>
          <a:srgbClr val="1B6647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entury Gothic" pitchFamily="34" charset="0"/>
            </a:rPr>
            <a:t>The Fitness Check of EU waste policy</a:t>
          </a:r>
          <a:endParaRPr lang="en-GB" dirty="0">
            <a:solidFill>
              <a:schemeClr val="bg1"/>
            </a:solidFill>
            <a:latin typeface="Century Gothic" pitchFamily="34" charset="0"/>
          </a:endParaRPr>
        </a:p>
      </dgm:t>
    </dgm:pt>
    <dgm:pt modelId="{4E30D64B-67BF-4A86-8F99-AFA69F31F551}" type="parTrans" cxnId="{65520B09-858F-46A8-8F8C-EC08EECE77B9}">
      <dgm:prSet/>
      <dgm:spPr/>
      <dgm:t>
        <a:bodyPr/>
        <a:lstStyle/>
        <a:p>
          <a:endParaRPr lang="en-GB"/>
        </a:p>
      </dgm:t>
    </dgm:pt>
    <dgm:pt modelId="{A50D1F50-2B4A-4D98-92D9-8848C9CD3608}" type="sibTrans" cxnId="{65520B09-858F-46A8-8F8C-EC08EECE77B9}">
      <dgm:prSet/>
      <dgm:spPr/>
      <dgm:t>
        <a:bodyPr/>
        <a:lstStyle/>
        <a:p>
          <a:endParaRPr lang="en-GB"/>
        </a:p>
      </dgm:t>
    </dgm:pt>
    <dgm:pt modelId="{38CB1995-6268-4FDA-A97A-18B0791EC184}">
      <dgm:prSet custT="1"/>
      <dgm:spPr>
        <a:solidFill>
          <a:srgbClr val="B9D230"/>
        </a:solidFill>
        <a:ln>
          <a:noFill/>
        </a:ln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  <a:latin typeface="Century Gothic" pitchFamily="34" charset="0"/>
            </a:rPr>
            <a:t>In the PPWD revision:</a:t>
          </a:r>
          <a:endParaRPr lang="en-GB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497ED6CA-7699-42B8-8BD4-842AED7E7905}" type="parTrans" cxnId="{F0F1D6B9-F360-4200-BF23-3ADFF66E85D8}">
      <dgm:prSet/>
      <dgm:spPr/>
      <dgm:t>
        <a:bodyPr/>
        <a:lstStyle/>
        <a:p>
          <a:endParaRPr lang="en-GB"/>
        </a:p>
      </dgm:t>
    </dgm:pt>
    <dgm:pt modelId="{BA929B05-29F5-4141-AD6F-525B08F868DE}" type="sibTrans" cxnId="{F0F1D6B9-F360-4200-BF23-3ADFF66E85D8}">
      <dgm:prSet/>
      <dgm:spPr/>
      <dgm:t>
        <a:bodyPr/>
        <a:lstStyle/>
        <a:p>
          <a:endParaRPr lang="en-GB"/>
        </a:p>
      </dgm:t>
    </dgm:pt>
    <dgm:pt modelId="{BA2BF126-54DC-4D0E-8BEF-DCE31262BBAA}">
      <dgm:prSet custT="1"/>
      <dgm:spPr>
        <a:noFill/>
        <a:ln>
          <a:solidFill>
            <a:srgbClr val="B9D230"/>
          </a:solidFill>
        </a:ln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  <a:latin typeface="Century Gothic" pitchFamily="34" charset="0"/>
            </a:rPr>
            <a:t>Introduce a specific reference to EPR in the PPWD directive </a:t>
          </a:r>
          <a:endParaRPr lang="en-GB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DBCB88F0-EA6B-468F-AACD-5C3CCF5850D8}" type="parTrans" cxnId="{B97EF628-35A4-4E72-9F0D-A25CCBFAA5D3}">
      <dgm:prSet/>
      <dgm:spPr/>
      <dgm:t>
        <a:bodyPr/>
        <a:lstStyle/>
        <a:p>
          <a:endParaRPr lang="en-GB"/>
        </a:p>
      </dgm:t>
    </dgm:pt>
    <dgm:pt modelId="{06AC4A93-72AA-4F2C-83B1-EC665A45B75F}" type="sibTrans" cxnId="{B97EF628-35A4-4E72-9F0D-A25CCBFAA5D3}">
      <dgm:prSet/>
      <dgm:spPr/>
      <dgm:t>
        <a:bodyPr/>
        <a:lstStyle/>
        <a:p>
          <a:endParaRPr lang="en-GB"/>
        </a:p>
      </dgm:t>
    </dgm:pt>
    <dgm:pt modelId="{DD7FA7DC-47D1-4BD9-B799-9CC3F9F89393}">
      <dgm:prSet custT="1"/>
      <dgm:spPr>
        <a:noFill/>
        <a:ln>
          <a:solidFill>
            <a:srgbClr val="B9D230"/>
          </a:solidFill>
        </a:ln>
      </dgm:spPr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  <a:latin typeface="Century Gothic" pitchFamily="34" charset="0"/>
            </a:rPr>
            <a:t>Keep specific requirements in the PPWD</a:t>
          </a:r>
          <a:endParaRPr lang="en-GB" sz="1400" dirty="0">
            <a:solidFill>
              <a:schemeClr val="tx1"/>
            </a:solidFill>
            <a:latin typeface="Century Gothic" pitchFamily="34" charset="0"/>
          </a:endParaRPr>
        </a:p>
      </dgm:t>
    </dgm:pt>
    <dgm:pt modelId="{909F4FB3-D13E-4AC4-ADCD-D25042AE3393}" type="parTrans" cxnId="{31DC7E96-60BA-41B3-81AF-5E04CF16A74E}">
      <dgm:prSet/>
      <dgm:spPr/>
      <dgm:t>
        <a:bodyPr/>
        <a:lstStyle/>
        <a:p>
          <a:endParaRPr lang="en-GB"/>
        </a:p>
      </dgm:t>
    </dgm:pt>
    <dgm:pt modelId="{4A8EFBF4-3693-4D82-94C7-7426FE8111AE}" type="sibTrans" cxnId="{31DC7E96-60BA-41B3-81AF-5E04CF16A74E}">
      <dgm:prSet/>
      <dgm:spPr/>
      <dgm:t>
        <a:bodyPr/>
        <a:lstStyle/>
        <a:p>
          <a:endParaRPr lang="en-GB"/>
        </a:p>
      </dgm:t>
    </dgm:pt>
    <dgm:pt modelId="{A23FCBDA-70B7-40E5-8409-818A0C461542}" type="pres">
      <dgm:prSet presAssocID="{5E10AA6F-8850-43C4-BEA3-DC3CBF40AB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698CB132-D0C2-4187-A986-94C4907FC6EA}" type="pres">
      <dgm:prSet presAssocID="{09D184A0-CACF-4A10-A8CF-CD8F4AA37A6C}" presName="vertOne" presStyleCnt="0"/>
      <dgm:spPr/>
    </dgm:pt>
    <dgm:pt modelId="{F641AEBB-31D6-4F6E-9E7D-B36D86DBD4E7}" type="pres">
      <dgm:prSet presAssocID="{09D184A0-CACF-4A10-A8CF-CD8F4AA37A6C}" presName="txOne" presStyleLbl="node0" presStyleIdx="0" presStyleCnt="1" custScaleY="78520" custLinFactNeighborX="-47" custLinFactNeighborY="-1355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D52D4420-AC64-4AD1-9980-255C3F43828F}" type="pres">
      <dgm:prSet presAssocID="{09D184A0-CACF-4A10-A8CF-CD8F4AA37A6C}" presName="parTransOne" presStyleCnt="0"/>
      <dgm:spPr/>
    </dgm:pt>
    <dgm:pt modelId="{D71FE4CB-4D74-4B7A-BB3D-0128D0149C85}" type="pres">
      <dgm:prSet presAssocID="{09D184A0-CACF-4A10-A8CF-CD8F4AA37A6C}" presName="horzOne" presStyleCnt="0"/>
      <dgm:spPr/>
    </dgm:pt>
    <dgm:pt modelId="{4112E7C4-41DC-4C9B-84D3-FF3090ADF894}" type="pres">
      <dgm:prSet presAssocID="{38CB1995-6268-4FDA-A97A-18B0791EC184}" presName="vertTwo" presStyleCnt="0"/>
      <dgm:spPr/>
    </dgm:pt>
    <dgm:pt modelId="{681DB152-C1BF-457D-BE95-4C79C7F694CA}" type="pres">
      <dgm:prSet presAssocID="{38CB1995-6268-4FDA-A97A-18B0791EC184}" presName="txTwo" presStyleLbl="node2" presStyleIdx="0" presStyleCnt="1" custScaleY="4898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95757B38-9CA1-4F15-B332-0B98A481A2BB}" type="pres">
      <dgm:prSet presAssocID="{38CB1995-6268-4FDA-A97A-18B0791EC184}" presName="parTransTwo" presStyleCnt="0"/>
      <dgm:spPr/>
    </dgm:pt>
    <dgm:pt modelId="{989B835F-AD81-4F51-BECD-281F3FD28EEA}" type="pres">
      <dgm:prSet presAssocID="{38CB1995-6268-4FDA-A97A-18B0791EC184}" presName="horzTwo" presStyleCnt="0"/>
      <dgm:spPr/>
    </dgm:pt>
    <dgm:pt modelId="{3B9C33EE-087D-4596-BEBC-16E1AA587587}" type="pres">
      <dgm:prSet presAssocID="{BA2BF126-54DC-4D0E-8BEF-DCE31262BBAA}" presName="vertThree" presStyleCnt="0"/>
      <dgm:spPr/>
    </dgm:pt>
    <dgm:pt modelId="{A1CD472E-3E51-45DA-97D2-787F090D1CEA}" type="pres">
      <dgm:prSet presAssocID="{BA2BF126-54DC-4D0E-8BEF-DCE31262BBAA}" presName="txThree" presStyleLbl="node3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1E8217A4-FB5B-4C78-AA4B-9E3F9299F3B0}" type="pres">
      <dgm:prSet presAssocID="{BA2BF126-54DC-4D0E-8BEF-DCE31262BBAA}" presName="horzThree" presStyleCnt="0"/>
      <dgm:spPr/>
    </dgm:pt>
    <dgm:pt modelId="{30A1A1FE-A347-4280-B077-8673BD5A5F00}" type="pres">
      <dgm:prSet presAssocID="{06AC4A93-72AA-4F2C-83B1-EC665A45B75F}" presName="sibSpaceThree" presStyleCnt="0"/>
      <dgm:spPr/>
    </dgm:pt>
    <dgm:pt modelId="{F0F26487-442E-4199-821C-F6A0285B3445}" type="pres">
      <dgm:prSet presAssocID="{DD7FA7DC-47D1-4BD9-B799-9CC3F9F89393}" presName="vertThree" presStyleCnt="0"/>
      <dgm:spPr/>
    </dgm:pt>
    <dgm:pt modelId="{DCC02DF3-87E1-4B05-B50B-B2C629C79138}" type="pres">
      <dgm:prSet presAssocID="{DD7FA7DC-47D1-4BD9-B799-9CC3F9F89393}" presName="txThree" presStyleLbl="node3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271E520B-3184-41D7-8F6B-3C9F789322C6}" type="pres">
      <dgm:prSet presAssocID="{DD7FA7DC-47D1-4BD9-B799-9CC3F9F89393}" presName="horzThree" presStyleCnt="0"/>
      <dgm:spPr/>
    </dgm:pt>
  </dgm:ptLst>
  <dgm:cxnLst>
    <dgm:cxn modelId="{F0F1D6B9-F360-4200-BF23-3ADFF66E85D8}" srcId="{09D184A0-CACF-4A10-A8CF-CD8F4AA37A6C}" destId="{38CB1995-6268-4FDA-A97A-18B0791EC184}" srcOrd="0" destOrd="0" parTransId="{497ED6CA-7699-42B8-8BD4-842AED7E7905}" sibTransId="{BA929B05-29F5-4141-AD6F-525B08F868DE}"/>
    <dgm:cxn modelId="{65520B09-858F-46A8-8F8C-EC08EECE77B9}" srcId="{5E10AA6F-8850-43C4-BEA3-DC3CBF40AB79}" destId="{09D184A0-CACF-4A10-A8CF-CD8F4AA37A6C}" srcOrd="0" destOrd="0" parTransId="{4E30D64B-67BF-4A86-8F99-AFA69F31F551}" sibTransId="{A50D1F50-2B4A-4D98-92D9-8848C9CD3608}"/>
    <dgm:cxn modelId="{D43B88B9-E203-42F1-9B83-91956FD0F4C5}" type="presOf" srcId="{09D184A0-CACF-4A10-A8CF-CD8F4AA37A6C}" destId="{F641AEBB-31D6-4F6E-9E7D-B36D86DBD4E7}" srcOrd="0" destOrd="0" presId="urn:microsoft.com/office/officeart/2005/8/layout/hierarchy4"/>
    <dgm:cxn modelId="{80C5E9C7-FEB9-462E-AE60-69C9787729BF}" type="presOf" srcId="{DD7FA7DC-47D1-4BD9-B799-9CC3F9F89393}" destId="{DCC02DF3-87E1-4B05-B50B-B2C629C79138}" srcOrd="0" destOrd="0" presId="urn:microsoft.com/office/officeart/2005/8/layout/hierarchy4"/>
    <dgm:cxn modelId="{9BCF3BB0-30FC-4245-833D-6B97AA852129}" type="presOf" srcId="{BA2BF126-54DC-4D0E-8BEF-DCE31262BBAA}" destId="{A1CD472E-3E51-45DA-97D2-787F090D1CEA}" srcOrd="0" destOrd="0" presId="urn:microsoft.com/office/officeart/2005/8/layout/hierarchy4"/>
    <dgm:cxn modelId="{31DC7E96-60BA-41B3-81AF-5E04CF16A74E}" srcId="{38CB1995-6268-4FDA-A97A-18B0791EC184}" destId="{DD7FA7DC-47D1-4BD9-B799-9CC3F9F89393}" srcOrd="1" destOrd="0" parTransId="{909F4FB3-D13E-4AC4-ADCD-D25042AE3393}" sibTransId="{4A8EFBF4-3693-4D82-94C7-7426FE8111AE}"/>
    <dgm:cxn modelId="{82E98CF5-08A3-492A-B4C3-E4AF019915CF}" type="presOf" srcId="{5E10AA6F-8850-43C4-BEA3-DC3CBF40AB79}" destId="{A23FCBDA-70B7-40E5-8409-818A0C461542}" srcOrd="0" destOrd="0" presId="urn:microsoft.com/office/officeart/2005/8/layout/hierarchy4"/>
    <dgm:cxn modelId="{B97EF628-35A4-4E72-9F0D-A25CCBFAA5D3}" srcId="{38CB1995-6268-4FDA-A97A-18B0791EC184}" destId="{BA2BF126-54DC-4D0E-8BEF-DCE31262BBAA}" srcOrd="0" destOrd="0" parTransId="{DBCB88F0-EA6B-468F-AACD-5C3CCF5850D8}" sibTransId="{06AC4A93-72AA-4F2C-83B1-EC665A45B75F}"/>
    <dgm:cxn modelId="{F06C5234-2263-417B-A5D2-9241A09087A3}" type="presOf" srcId="{38CB1995-6268-4FDA-A97A-18B0791EC184}" destId="{681DB152-C1BF-457D-BE95-4C79C7F694CA}" srcOrd="0" destOrd="0" presId="urn:microsoft.com/office/officeart/2005/8/layout/hierarchy4"/>
    <dgm:cxn modelId="{5A443B60-D635-4DFC-8CCD-EFD9CBCA6D3E}" type="presParOf" srcId="{A23FCBDA-70B7-40E5-8409-818A0C461542}" destId="{698CB132-D0C2-4187-A986-94C4907FC6EA}" srcOrd="0" destOrd="0" presId="urn:microsoft.com/office/officeart/2005/8/layout/hierarchy4"/>
    <dgm:cxn modelId="{3AE6AAC7-99F5-4270-B5AE-5AE02E67B553}" type="presParOf" srcId="{698CB132-D0C2-4187-A986-94C4907FC6EA}" destId="{F641AEBB-31D6-4F6E-9E7D-B36D86DBD4E7}" srcOrd="0" destOrd="0" presId="urn:microsoft.com/office/officeart/2005/8/layout/hierarchy4"/>
    <dgm:cxn modelId="{A3BA9A4A-4761-4518-B7F4-66AEF6D4833A}" type="presParOf" srcId="{698CB132-D0C2-4187-A986-94C4907FC6EA}" destId="{D52D4420-AC64-4AD1-9980-255C3F43828F}" srcOrd="1" destOrd="0" presId="urn:microsoft.com/office/officeart/2005/8/layout/hierarchy4"/>
    <dgm:cxn modelId="{374FF02D-FAD9-469F-BE00-4521A6FC7FFA}" type="presParOf" srcId="{698CB132-D0C2-4187-A986-94C4907FC6EA}" destId="{D71FE4CB-4D74-4B7A-BB3D-0128D0149C85}" srcOrd="2" destOrd="0" presId="urn:microsoft.com/office/officeart/2005/8/layout/hierarchy4"/>
    <dgm:cxn modelId="{4BE30D36-07C0-4BA6-B9E4-E120673C7D85}" type="presParOf" srcId="{D71FE4CB-4D74-4B7A-BB3D-0128D0149C85}" destId="{4112E7C4-41DC-4C9B-84D3-FF3090ADF894}" srcOrd="0" destOrd="0" presId="urn:microsoft.com/office/officeart/2005/8/layout/hierarchy4"/>
    <dgm:cxn modelId="{FAABCBAF-EB03-4F06-BF8D-82DD94CDD1B4}" type="presParOf" srcId="{4112E7C4-41DC-4C9B-84D3-FF3090ADF894}" destId="{681DB152-C1BF-457D-BE95-4C79C7F694CA}" srcOrd="0" destOrd="0" presId="urn:microsoft.com/office/officeart/2005/8/layout/hierarchy4"/>
    <dgm:cxn modelId="{07525F42-B60F-4A33-AF79-098DA315210E}" type="presParOf" srcId="{4112E7C4-41DC-4C9B-84D3-FF3090ADF894}" destId="{95757B38-9CA1-4F15-B332-0B98A481A2BB}" srcOrd="1" destOrd="0" presId="urn:microsoft.com/office/officeart/2005/8/layout/hierarchy4"/>
    <dgm:cxn modelId="{4A60C6D5-EA95-408C-9D81-2FB9F43A9B35}" type="presParOf" srcId="{4112E7C4-41DC-4C9B-84D3-FF3090ADF894}" destId="{989B835F-AD81-4F51-BECD-281F3FD28EEA}" srcOrd="2" destOrd="0" presId="urn:microsoft.com/office/officeart/2005/8/layout/hierarchy4"/>
    <dgm:cxn modelId="{B82CB1BC-6929-4DC6-96A8-1EC1478D54D9}" type="presParOf" srcId="{989B835F-AD81-4F51-BECD-281F3FD28EEA}" destId="{3B9C33EE-087D-4596-BEBC-16E1AA587587}" srcOrd="0" destOrd="0" presId="urn:microsoft.com/office/officeart/2005/8/layout/hierarchy4"/>
    <dgm:cxn modelId="{C0524031-3704-40CE-8D0B-2DE8F4F8C882}" type="presParOf" srcId="{3B9C33EE-087D-4596-BEBC-16E1AA587587}" destId="{A1CD472E-3E51-45DA-97D2-787F090D1CEA}" srcOrd="0" destOrd="0" presId="urn:microsoft.com/office/officeart/2005/8/layout/hierarchy4"/>
    <dgm:cxn modelId="{65F35741-F174-4FC9-A0C1-6E4C90383216}" type="presParOf" srcId="{3B9C33EE-087D-4596-BEBC-16E1AA587587}" destId="{1E8217A4-FB5B-4C78-AA4B-9E3F9299F3B0}" srcOrd="1" destOrd="0" presId="urn:microsoft.com/office/officeart/2005/8/layout/hierarchy4"/>
    <dgm:cxn modelId="{149B6A63-64A9-446F-BD88-6767C33E5C7D}" type="presParOf" srcId="{989B835F-AD81-4F51-BECD-281F3FD28EEA}" destId="{30A1A1FE-A347-4280-B077-8673BD5A5F00}" srcOrd="1" destOrd="0" presId="urn:microsoft.com/office/officeart/2005/8/layout/hierarchy4"/>
    <dgm:cxn modelId="{18C03980-B986-472A-A740-89F669CB550D}" type="presParOf" srcId="{989B835F-AD81-4F51-BECD-281F3FD28EEA}" destId="{F0F26487-442E-4199-821C-F6A0285B3445}" srcOrd="2" destOrd="0" presId="urn:microsoft.com/office/officeart/2005/8/layout/hierarchy4"/>
    <dgm:cxn modelId="{58BF43E1-D800-4E6D-9DCE-3E9E60C9C31E}" type="presParOf" srcId="{F0F26487-442E-4199-821C-F6A0285B3445}" destId="{DCC02DF3-87E1-4B05-B50B-B2C629C79138}" srcOrd="0" destOrd="0" presId="urn:microsoft.com/office/officeart/2005/8/layout/hierarchy4"/>
    <dgm:cxn modelId="{6511AFE7-E24B-4A97-BFF0-7C0ABB5772B4}" type="presParOf" srcId="{F0F26487-442E-4199-821C-F6A0285B3445}" destId="{271E520B-3184-41D7-8F6B-3C9F789322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0AA6F-8850-43C4-BEA3-DC3CBF40AB7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0746CC-44EA-4CD4-AF42-E34E82E09483}">
      <dgm:prSet/>
      <dgm:spPr>
        <a:solidFill>
          <a:srgbClr val="1B6647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entury Gothic" pitchFamily="34" charset="0"/>
            </a:rPr>
            <a:t>The waste target review </a:t>
          </a:r>
          <a:endParaRPr lang="en-GB" dirty="0">
            <a:solidFill>
              <a:schemeClr val="bg1"/>
            </a:solidFill>
            <a:latin typeface="Century Gothic" pitchFamily="34" charset="0"/>
          </a:endParaRPr>
        </a:p>
      </dgm:t>
    </dgm:pt>
    <dgm:pt modelId="{AA70E949-7B09-428D-BB2C-590475BA45F9}" type="parTrans" cxnId="{2F3777CF-7A29-48F6-BF6B-89A777E4892E}">
      <dgm:prSet/>
      <dgm:spPr/>
      <dgm:t>
        <a:bodyPr/>
        <a:lstStyle/>
        <a:p>
          <a:endParaRPr lang="en-GB"/>
        </a:p>
      </dgm:t>
    </dgm:pt>
    <dgm:pt modelId="{EF2668D8-5B4D-460D-A625-514EC134B4DF}" type="sibTrans" cxnId="{2F3777CF-7A29-48F6-BF6B-89A777E4892E}">
      <dgm:prSet/>
      <dgm:spPr/>
      <dgm:t>
        <a:bodyPr/>
        <a:lstStyle/>
        <a:p>
          <a:endParaRPr lang="en-GB"/>
        </a:p>
      </dgm:t>
    </dgm:pt>
    <dgm:pt modelId="{4D2FDB63-79D4-44CE-9192-BB34C8615A34}">
      <dgm:prSet custT="1"/>
      <dgm:spPr>
        <a:solidFill>
          <a:srgbClr val="B9D230"/>
        </a:solidFill>
        <a:ln>
          <a:noFill/>
        </a:ln>
      </dgm:spPr>
      <dgm:t>
        <a:bodyPr/>
        <a:lstStyle/>
        <a:p>
          <a:pPr rtl="0"/>
          <a:r>
            <a:rPr lang="en-US" sz="1300" dirty="0" smtClean="0">
              <a:solidFill>
                <a:schemeClr val="tx1"/>
              </a:solidFill>
              <a:latin typeface="Century Gothic" pitchFamily="34" charset="0"/>
            </a:rPr>
            <a:t>PPWD targets should not be incorporated within the WFD targets</a:t>
          </a:r>
          <a:endParaRPr lang="en-GB" sz="1300" dirty="0">
            <a:solidFill>
              <a:schemeClr val="tx1"/>
            </a:solidFill>
            <a:latin typeface="Century Gothic" pitchFamily="34" charset="0"/>
          </a:endParaRPr>
        </a:p>
      </dgm:t>
    </dgm:pt>
    <dgm:pt modelId="{C3259EBE-AAC6-46D8-802F-8C2A5BF8A872}" type="parTrans" cxnId="{4BD795B9-A86D-48D9-BCDA-5B0DF9DB22BF}">
      <dgm:prSet/>
      <dgm:spPr/>
      <dgm:t>
        <a:bodyPr/>
        <a:lstStyle/>
        <a:p>
          <a:endParaRPr lang="en-GB"/>
        </a:p>
      </dgm:t>
    </dgm:pt>
    <dgm:pt modelId="{1AD7B094-5939-4212-A23C-16AEE66CAF15}" type="sibTrans" cxnId="{4BD795B9-A86D-48D9-BCDA-5B0DF9DB22BF}">
      <dgm:prSet/>
      <dgm:spPr/>
      <dgm:t>
        <a:bodyPr/>
        <a:lstStyle/>
        <a:p>
          <a:endParaRPr lang="en-GB"/>
        </a:p>
      </dgm:t>
    </dgm:pt>
    <dgm:pt modelId="{BF78B8D4-844D-4C18-AAEF-0050D7F3897C}">
      <dgm:prSet custT="1"/>
      <dgm:spPr>
        <a:solidFill>
          <a:srgbClr val="B9D230"/>
        </a:solidFill>
        <a:ln>
          <a:noFill/>
        </a:ln>
      </dgm:spPr>
      <dgm:t>
        <a:bodyPr/>
        <a:lstStyle/>
        <a:p>
          <a:pPr rtl="0"/>
          <a:r>
            <a:rPr lang="en-US" sz="1300" dirty="0" smtClean="0">
              <a:solidFill>
                <a:schemeClr val="tx1"/>
              </a:solidFill>
              <a:latin typeface="Century Gothic" pitchFamily="34" charset="0"/>
            </a:rPr>
            <a:t>EXPRA would be in </a:t>
          </a:r>
          <a:r>
            <a:rPr lang="en-US" sz="1300" dirty="0" err="1" smtClean="0">
              <a:solidFill>
                <a:schemeClr val="tx1"/>
              </a:solidFill>
              <a:latin typeface="Century Gothic" pitchFamily="34" charset="0"/>
            </a:rPr>
            <a:t>favour</a:t>
          </a:r>
          <a:r>
            <a:rPr lang="en-US" sz="1300" dirty="0" smtClean="0">
              <a:solidFill>
                <a:schemeClr val="tx1"/>
              </a:solidFill>
              <a:latin typeface="Century Gothic" pitchFamily="34" charset="0"/>
            </a:rPr>
            <a:t> of assessing higher targets for different waste streams, if the</a:t>
          </a:r>
          <a:r>
            <a:rPr lang="pl-PL" sz="13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300" dirty="0" smtClean="0">
              <a:solidFill>
                <a:schemeClr val="tx1"/>
              </a:solidFill>
              <a:latin typeface="Century Gothic" pitchFamily="34" charset="0"/>
            </a:rPr>
            <a:t>necessary conditions such as </a:t>
          </a:r>
          <a:r>
            <a:rPr lang="en-US" sz="1300" dirty="0" err="1" smtClean="0">
              <a:solidFill>
                <a:schemeClr val="tx1"/>
              </a:solidFill>
              <a:latin typeface="Century Gothic" pitchFamily="34" charset="0"/>
            </a:rPr>
            <a:t>harmonised</a:t>
          </a:r>
          <a:r>
            <a:rPr lang="en-US" sz="1300" dirty="0" smtClean="0">
              <a:solidFill>
                <a:schemeClr val="tx1"/>
              </a:solidFill>
              <a:latin typeface="Century Gothic" pitchFamily="34" charset="0"/>
            </a:rPr>
            <a:t> and consistent definitions, data collection techniques and calculation methods are in place first</a:t>
          </a:r>
          <a:endParaRPr lang="en-GB" sz="1300" dirty="0">
            <a:solidFill>
              <a:schemeClr val="tx1"/>
            </a:solidFill>
            <a:latin typeface="Century Gothic" pitchFamily="34" charset="0"/>
          </a:endParaRPr>
        </a:p>
      </dgm:t>
    </dgm:pt>
    <dgm:pt modelId="{BC88821A-961C-41A1-BE84-7BE4AE7E2329}" type="parTrans" cxnId="{81EDF293-84F8-4C84-9155-9F31D80B2D47}">
      <dgm:prSet/>
      <dgm:spPr/>
      <dgm:t>
        <a:bodyPr/>
        <a:lstStyle/>
        <a:p>
          <a:endParaRPr lang="en-GB"/>
        </a:p>
      </dgm:t>
    </dgm:pt>
    <dgm:pt modelId="{4514F257-F290-4140-A708-3B67C76FAD4F}" type="sibTrans" cxnId="{81EDF293-84F8-4C84-9155-9F31D80B2D47}">
      <dgm:prSet/>
      <dgm:spPr/>
      <dgm:t>
        <a:bodyPr/>
        <a:lstStyle/>
        <a:p>
          <a:endParaRPr lang="en-GB"/>
        </a:p>
      </dgm:t>
    </dgm:pt>
    <dgm:pt modelId="{A23FCBDA-70B7-40E5-8409-818A0C461542}" type="pres">
      <dgm:prSet presAssocID="{5E10AA6F-8850-43C4-BEA3-DC3CBF40AB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6ED35525-5546-4191-A7CC-43B901AF223F}" type="pres">
      <dgm:prSet presAssocID="{040746CC-44EA-4CD4-AF42-E34E82E09483}" presName="vertOne" presStyleCnt="0"/>
      <dgm:spPr/>
    </dgm:pt>
    <dgm:pt modelId="{83FDFFFC-4D83-440F-9E46-607019305B06}" type="pres">
      <dgm:prSet presAssocID="{040746CC-44EA-4CD4-AF42-E34E82E09483}" presName="txOne" presStyleLbl="node0" presStyleIdx="0" presStyleCnt="1" custScaleY="71679" custLinFactY="-6160" custLinFactNeighborX="106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A71FE0A8-2B4E-4511-93D5-39043DA5D41A}" type="pres">
      <dgm:prSet presAssocID="{040746CC-44EA-4CD4-AF42-E34E82E09483}" presName="parTransOne" presStyleCnt="0"/>
      <dgm:spPr/>
    </dgm:pt>
    <dgm:pt modelId="{3D02C252-1ADA-4BB3-9EF8-26C42242B763}" type="pres">
      <dgm:prSet presAssocID="{040746CC-44EA-4CD4-AF42-E34E82E09483}" presName="horzOne" presStyleCnt="0"/>
      <dgm:spPr/>
    </dgm:pt>
    <dgm:pt modelId="{80DE96A4-573A-4EAF-ACBF-501F97DA4AEF}" type="pres">
      <dgm:prSet presAssocID="{4D2FDB63-79D4-44CE-9192-BB34C8615A34}" presName="vertTwo" presStyleCnt="0"/>
      <dgm:spPr/>
    </dgm:pt>
    <dgm:pt modelId="{35D292ED-DB5F-4B87-9F01-4FB3BC7B3ED1}" type="pres">
      <dgm:prSet presAssocID="{4D2FDB63-79D4-44CE-9192-BB34C8615A34}" presName="txTwo" presStyleLbl="node2" presStyleIdx="0" presStyleCnt="2" custScaleY="14249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6FC3014E-2CEE-4014-824C-42E0C2F9D580}" type="pres">
      <dgm:prSet presAssocID="{4D2FDB63-79D4-44CE-9192-BB34C8615A34}" presName="horzTwo" presStyleCnt="0"/>
      <dgm:spPr/>
    </dgm:pt>
    <dgm:pt modelId="{EAD5A564-C70D-4BFA-B743-E90F5FF424D9}" type="pres">
      <dgm:prSet presAssocID="{1AD7B094-5939-4212-A23C-16AEE66CAF15}" presName="sibSpaceTwo" presStyleCnt="0"/>
      <dgm:spPr/>
    </dgm:pt>
    <dgm:pt modelId="{B2C4E8D1-36FA-4586-83DA-ECB7DCA0497B}" type="pres">
      <dgm:prSet presAssocID="{BF78B8D4-844D-4C18-AAEF-0050D7F3897C}" presName="vertTwo" presStyleCnt="0"/>
      <dgm:spPr/>
    </dgm:pt>
    <dgm:pt modelId="{D24D4E09-DD3F-4BE2-8A04-5A182A72AB44}" type="pres">
      <dgm:prSet presAssocID="{BF78B8D4-844D-4C18-AAEF-0050D7F3897C}" presName="txTwo" presStyleLbl="node2" presStyleIdx="1" presStyleCnt="2" custScaleY="1424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3A2827A-4C2E-444F-98C4-E0014876F3E4}" type="pres">
      <dgm:prSet presAssocID="{BF78B8D4-844D-4C18-AAEF-0050D7F3897C}" presName="horzTwo" presStyleCnt="0"/>
      <dgm:spPr/>
    </dgm:pt>
  </dgm:ptLst>
  <dgm:cxnLst>
    <dgm:cxn modelId="{8325216A-6D20-4576-9799-119CE6A70597}" type="presOf" srcId="{040746CC-44EA-4CD4-AF42-E34E82E09483}" destId="{83FDFFFC-4D83-440F-9E46-607019305B06}" srcOrd="0" destOrd="0" presId="urn:microsoft.com/office/officeart/2005/8/layout/hierarchy4"/>
    <dgm:cxn modelId="{6E87206C-D758-4ED7-8860-B838C45B26C8}" type="presOf" srcId="{5E10AA6F-8850-43C4-BEA3-DC3CBF40AB79}" destId="{A23FCBDA-70B7-40E5-8409-818A0C461542}" srcOrd="0" destOrd="0" presId="urn:microsoft.com/office/officeart/2005/8/layout/hierarchy4"/>
    <dgm:cxn modelId="{81EDF293-84F8-4C84-9155-9F31D80B2D47}" srcId="{040746CC-44EA-4CD4-AF42-E34E82E09483}" destId="{BF78B8D4-844D-4C18-AAEF-0050D7F3897C}" srcOrd="1" destOrd="0" parTransId="{BC88821A-961C-41A1-BE84-7BE4AE7E2329}" sibTransId="{4514F257-F290-4140-A708-3B67C76FAD4F}"/>
    <dgm:cxn modelId="{4BD795B9-A86D-48D9-BCDA-5B0DF9DB22BF}" srcId="{040746CC-44EA-4CD4-AF42-E34E82E09483}" destId="{4D2FDB63-79D4-44CE-9192-BB34C8615A34}" srcOrd="0" destOrd="0" parTransId="{C3259EBE-AAC6-46D8-802F-8C2A5BF8A872}" sibTransId="{1AD7B094-5939-4212-A23C-16AEE66CAF15}"/>
    <dgm:cxn modelId="{71DCF396-3E5E-4968-B7C4-265FC2E345AE}" type="presOf" srcId="{BF78B8D4-844D-4C18-AAEF-0050D7F3897C}" destId="{D24D4E09-DD3F-4BE2-8A04-5A182A72AB44}" srcOrd="0" destOrd="0" presId="urn:microsoft.com/office/officeart/2005/8/layout/hierarchy4"/>
    <dgm:cxn modelId="{2F3777CF-7A29-48F6-BF6B-89A777E4892E}" srcId="{5E10AA6F-8850-43C4-BEA3-DC3CBF40AB79}" destId="{040746CC-44EA-4CD4-AF42-E34E82E09483}" srcOrd="0" destOrd="0" parTransId="{AA70E949-7B09-428D-BB2C-590475BA45F9}" sibTransId="{EF2668D8-5B4D-460D-A625-514EC134B4DF}"/>
    <dgm:cxn modelId="{F18EC0B7-E2F2-4005-93C0-584E51A6AED8}" type="presOf" srcId="{4D2FDB63-79D4-44CE-9192-BB34C8615A34}" destId="{35D292ED-DB5F-4B87-9F01-4FB3BC7B3ED1}" srcOrd="0" destOrd="0" presId="urn:microsoft.com/office/officeart/2005/8/layout/hierarchy4"/>
    <dgm:cxn modelId="{0F674ECC-80E2-4B07-B184-FE2D4D586E3E}" type="presParOf" srcId="{A23FCBDA-70B7-40E5-8409-818A0C461542}" destId="{6ED35525-5546-4191-A7CC-43B901AF223F}" srcOrd="0" destOrd="0" presId="urn:microsoft.com/office/officeart/2005/8/layout/hierarchy4"/>
    <dgm:cxn modelId="{AE312751-4D33-4F15-8581-F60755E34E2A}" type="presParOf" srcId="{6ED35525-5546-4191-A7CC-43B901AF223F}" destId="{83FDFFFC-4D83-440F-9E46-607019305B06}" srcOrd="0" destOrd="0" presId="urn:microsoft.com/office/officeart/2005/8/layout/hierarchy4"/>
    <dgm:cxn modelId="{643D5BFF-CC92-42AE-9151-5ECF18C14EA5}" type="presParOf" srcId="{6ED35525-5546-4191-A7CC-43B901AF223F}" destId="{A71FE0A8-2B4E-4511-93D5-39043DA5D41A}" srcOrd="1" destOrd="0" presId="urn:microsoft.com/office/officeart/2005/8/layout/hierarchy4"/>
    <dgm:cxn modelId="{F9511311-B194-4FD4-AEC6-913DAAD4429C}" type="presParOf" srcId="{6ED35525-5546-4191-A7CC-43B901AF223F}" destId="{3D02C252-1ADA-4BB3-9EF8-26C42242B763}" srcOrd="2" destOrd="0" presId="urn:microsoft.com/office/officeart/2005/8/layout/hierarchy4"/>
    <dgm:cxn modelId="{24B9FC1D-F96E-45C2-977E-D6DD5258AD6F}" type="presParOf" srcId="{3D02C252-1ADA-4BB3-9EF8-26C42242B763}" destId="{80DE96A4-573A-4EAF-ACBF-501F97DA4AEF}" srcOrd="0" destOrd="0" presId="urn:microsoft.com/office/officeart/2005/8/layout/hierarchy4"/>
    <dgm:cxn modelId="{898FC807-4D99-4E00-95E1-3856CF3C6D34}" type="presParOf" srcId="{80DE96A4-573A-4EAF-ACBF-501F97DA4AEF}" destId="{35D292ED-DB5F-4B87-9F01-4FB3BC7B3ED1}" srcOrd="0" destOrd="0" presId="urn:microsoft.com/office/officeart/2005/8/layout/hierarchy4"/>
    <dgm:cxn modelId="{4C5F58D0-1563-4647-A8D7-619880E12E85}" type="presParOf" srcId="{80DE96A4-573A-4EAF-ACBF-501F97DA4AEF}" destId="{6FC3014E-2CEE-4014-824C-42E0C2F9D580}" srcOrd="1" destOrd="0" presId="urn:microsoft.com/office/officeart/2005/8/layout/hierarchy4"/>
    <dgm:cxn modelId="{F9E59417-85DD-46A9-9EC9-A8FDB3BB45EA}" type="presParOf" srcId="{3D02C252-1ADA-4BB3-9EF8-26C42242B763}" destId="{EAD5A564-C70D-4BFA-B743-E90F5FF424D9}" srcOrd="1" destOrd="0" presId="urn:microsoft.com/office/officeart/2005/8/layout/hierarchy4"/>
    <dgm:cxn modelId="{7F5AAB4F-88EB-4B8D-B1AA-F026F19F5469}" type="presParOf" srcId="{3D02C252-1ADA-4BB3-9EF8-26C42242B763}" destId="{B2C4E8D1-36FA-4586-83DA-ECB7DCA0497B}" srcOrd="2" destOrd="0" presId="urn:microsoft.com/office/officeart/2005/8/layout/hierarchy4"/>
    <dgm:cxn modelId="{42737748-0FEE-4391-9344-330952464BFC}" type="presParOf" srcId="{B2C4E8D1-36FA-4586-83DA-ECB7DCA0497B}" destId="{D24D4E09-DD3F-4BE2-8A04-5A182A72AB44}" srcOrd="0" destOrd="0" presId="urn:microsoft.com/office/officeart/2005/8/layout/hierarchy4"/>
    <dgm:cxn modelId="{67872AE4-D5F9-4A84-9DEA-EED7617BDA75}" type="presParOf" srcId="{B2C4E8D1-36FA-4586-83DA-ECB7DCA0497B}" destId="{13A2827A-4C2E-444F-98C4-E0014876F3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16527-8CC6-4E6D-BF21-8400EACB2E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BAED1C-E979-4A6F-92E7-88EBC4E4291D}">
      <dgm:prSet/>
      <dgm:spPr>
        <a:solidFill>
          <a:schemeClr val="bg1"/>
        </a:solidFill>
        <a:ln w="76200">
          <a:solidFill>
            <a:srgbClr val="B9D230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Century Gothic" pitchFamily="34" charset="0"/>
            </a:rPr>
            <a:t>EXPRA would welcome EPR guidelines to promote best practices and transparency, efficiency and performance </a:t>
          </a:r>
          <a:endParaRPr lang="en-GB">
            <a:solidFill>
              <a:schemeClr val="tx1"/>
            </a:solidFill>
            <a:latin typeface="Century Gothic" pitchFamily="34" charset="0"/>
          </a:endParaRPr>
        </a:p>
      </dgm:t>
    </dgm:pt>
    <dgm:pt modelId="{38356C72-D33C-437C-90A3-7D72540A85D2}" type="parTrans" cxnId="{0E4F902C-E900-438B-9916-A2F6D56BCA5A}">
      <dgm:prSet/>
      <dgm:spPr/>
      <dgm:t>
        <a:bodyPr/>
        <a:lstStyle/>
        <a:p>
          <a:endParaRPr lang="en-GB"/>
        </a:p>
      </dgm:t>
    </dgm:pt>
    <dgm:pt modelId="{AC7C649B-D839-47F0-86F7-B2FAB81BA967}" type="sibTrans" cxnId="{0E4F902C-E900-438B-9916-A2F6D56BCA5A}">
      <dgm:prSet/>
      <dgm:spPr/>
      <dgm:t>
        <a:bodyPr/>
        <a:lstStyle/>
        <a:p>
          <a:endParaRPr lang="en-GB"/>
        </a:p>
      </dgm:t>
    </dgm:pt>
    <dgm:pt modelId="{4501EC8E-638B-4707-840E-BFAC653C44A4}">
      <dgm:prSet/>
      <dgm:spPr>
        <a:solidFill>
          <a:schemeClr val="bg1"/>
        </a:solidFill>
        <a:ln w="76200">
          <a:solidFill>
            <a:srgbClr val="B9D230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Century Gothic" pitchFamily="34" charset="0"/>
            </a:rPr>
            <a:t>The not-for-profit / profit not for distribution approach to EPR should be further promoted at EU level  and each player needs to have a clearly defined role </a:t>
          </a:r>
          <a:endParaRPr lang="en-GB">
            <a:solidFill>
              <a:schemeClr val="tx1"/>
            </a:solidFill>
            <a:latin typeface="Century Gothic" pitchFamily="34" charset="0"/>
          </a:endParaRPr>
        </a:p>
      </dgm:t>
    </dgm:pt>
    <dgm:pt modelId="{B64C34A4-AF62-4495-A291-237AA956BBC5}" type="parTrans" cxnId="{F84FCF77-98D2-4B7C-96E2-FB7726B89D7F}">
      <dgm:prSet/>
      <dgm:spPr/>
      <dgm:t>
        <a:bodyPr/>
        <a:lstStyle/>
        <a:p>
          <a:endParaRPr lang="en-GB"/>
        </a:p>
      </dgm:t>
    </dgm:pt>
    <dgm:pt modelId="{26907F75-99DB-4865-98F2-15FE1325D8D6}" type="sibTrans" cxnId="{F84FCF77-98D2-4B7C-96E2-FB7726B89D7F}">
      <dgm:prSet/>
      <dgm:spPr/>
      <dgm:t>
        <a:bodyPr/>
        <a:lstStyle/>
        <a:p>
          <a:endParaRPr lang="en-GB"/>
        </a:p>
      </dgm:t>
    </dgm:pt>
    <dgm:pt modelId="{B43D2509-09E6-4E29-A738-E587B76CABE8}" type="pres">
      <dgm:prSet presAssocID="{22C16527-8CC6-4E6D-BF21-8400EACB2E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D3C5FE8-4F88-4D7C-9019-468C919BD178}" type="pres">
      <dgm:prSet presAssocID="{A4BAED1C-E979-4A6F-92E7-88EBC4E4291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91A2F6-46D5-46C0-B931-8D76B33562A6}" type="pres">
      <dgm:prSet presAssocID="{AC7C649B-D839-47F0-86F7-B2FAB81BA967}" presName="sibTrans" presStyleCnt="0"/>
      <dgm:spPr/>
    </dgm:pt>
    <dgm:pt modelId="{4B039C43-95B9-415E-AE9A-CCC4F9628326}" type="pres">
      <dgm:prSet presAssocID="{4501EC8E-638B-4707-840E-BFAC653C44A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E4F902C-E900-438B-9916-A2F6D56BCA5A}" srcId="{22C16527-8CC6-4E6D-BF21-8400EACB2E23}" destId="{A4BAED1C-E979-4A6F-92E7-88EBC4E4291D}" srcOrd="0" destOrd="0" parTransId="{38356C72-D33C-437C-90A3-7D72540A85D2}" sibTransId="{AC7C649B-D839-47F0-86F7-B2FAB81BA967}"/>
    <dgm:cxn modelId="{F84FCF77-98D2-4B7C-96E2-FB7726B89D7F}" srcId="{22C16527-8CC6-4E6D-BF21-8400EACB2E23}" destId="{4501EC8E-638B-4707-840E-BFAC653C44A4}" srcOrd="1" destOrd="0" parTransId="{B64C34A4-AF62-4495-A291-237AA956BBC5}" sibTransId="{26907F75-99DB-4865-98F2-15FE1325D8D6}"/>
    <dgm:cxn modelId="{F83443D8-AF3E-4F95-99E9-B58B16F16AF2}" type="presOf" srcId="{4501EC8E-638B-4707-840E-BFAC653C44A4}" destId="{4B039C43-95B9-415E-AE9A-CCC4F9628326}" srcOrd="0" destOrd="0" presId="urn:microsoft.com/office/officeart/2005/8/layout/default"/>
    <dgm:cxn modelId="{39C3BC3A-DFF9-490B-B2CE-64CECE992A34}" type="presOf" srcId="{22C16527-8CC6-4E6D-BF21-8400EACB2E23}" destId="{B43D2509-09E6-4E29-A738-E587B76CABE8}" srcOrd="0" destOrd="0" presId="urn:microsoft.com/office/officeart/2005/8/layout/default"/>
    <dgm:cxn modelId="{05259645-C989-45D1-B40D-FAE0FB80B608}" type="presOf" srcId="{A4BAED1C-E979-4A6F-92E7-88EBC4E4291D}" destId="{6D3C5FE8-4F88-4D7C-9019-468C919BD178}" srcOrd="0" destOrd="0" presId="urn:microsoft.com/office/officeart/2005/8/layout/default"/>
    <dgm:cxn modelId="{43B2AFF4-D101-483D-977E-8A546DBAB700}" type="presParOf" srcId="{B43D2509-09E6-4E29-A738-E587B76CABE8}" destId="{6D3C5FE8-4F88-4D7C-9019-468C919BD178}" srcOrd="0" destOrd="0" presId="urn:microsoft.com/office/officeart/2005/8/layout/default"/>
    <dgm:cxn modelId="{2CD9A163-CCE1-4520-94B2-DC62751BA5C0}" type="presParOf" srcId="{B43D2509-09E6-4E29-A738-E587B76CABE8}" destId="{F591A2F6-46D5-46C0-B931-8D76B33562A6}" srcOrd="1" destOrd="0" presId="urn:microsoft.com/office/officeart/2005/8/layout/default"/>
    <dgm:cxn modelId="{9F61E2F1-B595-4AE5-8958-9369D8B30896}" type="presParOf" srcId="{B43D2509-09E6-4E29-A738-E587B76CABE8}" destId="{4B039C43-95B9-415E-AE9A-CCC4F9628326}" srcOrd="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9DAA-17D4-4DAB-B630-B7081039CC39}">
      <dsp:nvSpPr>
        <dsp:cNvPr id="0" name=""/>
        <dsp:cNvSpPr/>
      </dsp:nvSpPr>
      <dsp:spPr>
        <a:xfrm>
          <a:off x="123661" y="-183024"/>
          <a:ext cx="3360148" cy="3360151"/>
        </a:xfrm>
        <a:prstGeom prst="ellipse">
          <a:avLst/>
        </a:prstGeom>
        <a:solidFill>
          <a:schemeClr val="bg1">
            <a:alpha val="50000"/>
          </a:schemeClr>
        </a:solidFill>
        <a:ln w="762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</a:rPr>
            <a:t>To enable members to continuously </a:t>
          </a:r>
          <a:r>
            <a:rPr lang="en-US" sz="1600" b="1" kern="1200" dirty="0" smtClean="0">
              <a:latin typeface="Century Gothic" panose="020B0502020202020204" pitchFamily="34" charset="0"/>
            </a:rPr>
            <a:t>improve their services </a:t>
          </a:r>
          <a:r>
            <a:rPr lang="en-US" sz="1600" kern="1200" dirty="0" smtClean="0">
              <a:latin typeface="Century Gothic" pitchFamily="34" charset="0"/>
            </a:rPr>
            <a:t>by ensuring low costs  to their client companies and convenient infrastructure for inhabitants</a:t>
          </a:r>
          <a:endParaRPr lang="en-GB" sz="1600" kern="1200" dirty="0">
            <a:latin typeface="Century Gothic" pitchFamily="34" charset="0"/>
          </a:endParaRPr>
        </a:p>
      </dsp:txBody>
      <dsp:txXfrm>
        <a:off x="615743" y="309059"/>
        <a:ext cx="2375984" cy="2375985"/>
      </dsp:txXfrm>
    </dsp:sp>
    <dsp:sp modelId="{DF6A883A-CFEE-4681-825C-F5A5CF71177D}">
      <dsp:nvSpPr>
        <dsp:cNvPr id="0" name=""/>
        <dsp:cNvSpPr/>
      </dsp:nvSpPr>
      <dsp:spPr>
        <a:xfrm>
          <a:off x="2836194" y="1075304"/>
          <a:ext cx="3359409" cy="3359412"/>
        </a:xfrm>
        <a:prstGeom prst="ellipse">
          <a:avLst/>
        </a:prstGeom>
        <a:solidFill>
          <a:schemeClr val="bg1">
            <a:alpha val="50000"/>
          </a:schemeClr>
        </a:solidFill>
        <a:ln w="762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To promote a </a:t>
          </a:r>
          <a:r>
            <a:rPr lang="en-US" sz="1600" b="0" kern="1200" dirty="0" smtClean="0">
              <a:latin typeface="Century Gothic" pitchFamily="34" charset="0"/>
            </a:rPr>
            <a:t>sustainable and efficient</a:t>
          </a:r>
          <a:r>
            <a:rPr lang="en-US" sz="1600" kern="1200" dirty="0" smtClean="0">
              <a:latin typeface="Century Gothic" pitchFamily="34" charset="0"/>
            </a:rPr>
            <a:t>, </a:t>
          </a:r>
          <a:r>
            <a:rPr lang="en-US" sz="1600" b="1" kern="1200" dirty="0" smtClean="0">
              <a:latin typeface="Century Gothic" pitchFamily="34" charset="0"/>
            </a:rPr>
            <a:t>not-for-profit/profit-not-for-distribution EPR </a:t>
          </a:r>
          <a:r>
            <a:rPr lang="en-US" sz="1600" kern="1200" dirty="0" smtClean="0">
              <a:latin typeface="Century Gothic" pitchFamily="34" charset="0"/>
            </a:rPr>
            <a:t>scheme, driven by the </a:t>
          </a:r>
          <a:r>
            <a:rPr lang="en-US" sz="1600" b="1" kern="1200" dirty="0" smtClean="0">
              <a:latin typeface="Century Gothic" pitchFamily="34" charset="0"/>
            </a:rPr>
            <a:t>obliged industry </a:t>
          </a:r>
          <a:r>
            <a:rPr lang="en-US" sz="1600" kern="1200" dirty="0" smtClean="0">
              <a:latin typeface="Century Gothic" pitchFamily="34" charset="0"/>
            </a:rPr>
            <a:t>and offering a service of </a:t>
          </a:r>
          <a:r>
            <a:rPr lang="en-US" sz="1600" b="1" kern="1200" dirty="0" smtClean="0">
              <a:latin typeface="Century Gothic" pitchFamily="34" charset="0"/>
            </a:rPr>
            <a:t>public or collective interest</a:t>
          </a:r>
          <a:r>
            <a:rPr lang="en-US" sz="1600" kern="1200" dirty="0" smtClean="0">
              <a:latin typeface="Century Gothic" pitchFamily="34" charset="0"/>
            </a:rPr>
            <a:t>.</a:t>
          </a:r>
          <a:endParaRPr lang="en-GB" sz="1600" kern="1200" dirty="0">
            <a:latin typeface="Century Gothic" pitchFamily="34" charset="0"/>
          </a:endParaRPr>
        </a:p>
      </dsp:txBody>
      <dsp:txXfrm>
        <a:off x="3328168" y="1567278"/>
        <a:ext cx="2375461" cy="2375464"/>
      </dsp:txXfrm>
    </dsp:sp>
    <dsp:sp modelId="{77FCBB2F-BEF1-4CA4-80D0-882B312120B5}">
      <dsp:nvSpPr>
        <dsp:cNvPr id="0" name=""/>
        <dsp:cNvSpPr/>
      </dsp:nvSpPr>
      <dsp:spPr>
        <a:xfrm>
          <a:off x="5651346" y="-154443"/>
          <a:ext cx="3359409" cy="3359412"/>
        </a:xfrm>
        <a:prstGeom prst="ellipse">
          <a:avLst/>
        </a:prstGeom>
        <a:solidFill>
          <a:schemeClr val="bg1">
            <a:alpha val="50000"/>
          </a:schemeClr>
        </a:solidFill>
        <a:ln w="762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entury Gothic" pitchFamily="34" charset="0"/>
            </a:rPr>
            <a:t>To provide a </a:t>
          </a:r>
          <a:r>
            <a:rPr lang="en-US" sz="1600" b="1" kern="1200" dirty="0" smtClean="0">
              <a:latin typeface="Century Gothic" pitchFamily="34" charset="0"/>
            </a:rPr>
            <a:t>platform for exchange of experience and know how </a:t>
          </a:r>
          <a:r>
            <a:rPr lang="en-US" sz="1600" b="0" kern="1200" dirty="0" smtClean="0">
              <a:latin typeface="Century Gothic" pitchFamily="34" charset="0"/>
            </a:rPr>
            <a:t>for our members but also for other stakeholders</a:t>
          </a:r>
          <a:endParaRPr lang="en-GB" sz="1600" kern="1200" dirty="0">
            <a:latin typeface="Century Gothic" pitchFamily="34" charset="0"/>
          </a:endParaRPr>
        </a:p>
      </dsp:txBody>
      <dsp:txXfrm>
        <a:off x="6143320" y="337531"/>
        <a:ext cx="2375461" cy="2375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AEBB-31D6-4F6E-9E7D-B36D86DBD4E7}">
      <dsp:nvSpPr>
        <dsp:cNvPr id="0" name=""/>
        <dsp:cNvSpPr/>
      </dsp:nvSpPr>
      <dsp:spPr>
        <a:xfrm>
          <a:off x="0" y="0"/>
          <a:ext cx="3930144" cy="1369335"/>
        </a:xfrm>
        <a:prstGeom prst="rect">
          <a:avLst/>
        </a:prstGeom>
        <a:solidFill>
          <a:srgbClr val="1B66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  <a:latin typeface="Century Gothic" pitchFamily="34" charset="0"/>
            </a:rPr>
            <a:t>The Fitness Check of EU waste policy</a:t>
          </a:r>
          <a:endParaRPr lang="en-GB" sz="33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0" y="0"/>
        <a:ext cx="3930144" cy="1369335"/>
      </dsp:txXfrm>
    </dsp:sp>
    <dsp:sp modelId="{681DB152-C1BF-457D-BE95-4C79C7F694CA}">
      <dsp:nvSpPr>
        <dsp:cNvPr id="0" name=""/>
        <dsp:cNvSpPr/>
      </dsp:nvSpPr>
      <dsp:spPr>
        <a:xfrm>
          <a:off x="5676" y="1462109"/>
          <a:ext cx="3922472" cy="854178"/>
        </a:xfrm>
        <a:prstGeom prst="rect">
          <a:avLst/>
        </a:prstGeom>
        <a:solidFill>
          <a:srgbClr val="B9D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entury Gothic" pitchFamily="34" charset="0"/>
            </a:rPr>
            <a:t>In the PPWD revision:</a:t>
          </a:r>
          <a:endParaRPr lang="en-GB" sz="14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676" y="1462109"/>
        <a:ext cx="3922472" cy="854178"/>
      </dsp:txXfrm>
    </dsp:sp>
    <dsp:sp modelId="{A1CD472E-3E51-45DA-97D2-787F090D1CEA}">
      <dsp:nvSpPr>
        <dsp:cNvPr id="0" name=""/>
        <dsp:cNvSpPr/>
      </dsp:nvSpPr>
      <dsp:spPr>
        <a:xfrm>
          <a:off x="5676" y="2408793"/>
          <a:ext cx="1920897" cy="1743932"/>
        </a:xfrm>
        <a:prstGeom prst="rect">
          <a:avLst/>
        </a:prstGeom>
        <a:noFill/>
        <a:ln w="254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entury Gothic" pitchFamily="34" charset="0"/>
            </a:rPr>
            <a:t>Introduce a specific reference to EPR in the PPWD directive </a:t>
          </a:r>
          <a:endParaRPr lang="en-GB" sz="14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676" y="2408793"/>
        <a:ext cx="1920897" cy="1743932"/>
      </dsp:txXfrm>
    </dsp:sp>
    <dsp:sp modelId="{DCC02DF3-87E1-4B05-B50B-B2C629C79138}">
      <dsp:nvSpPr>
        <dsp:cNvPr id="0" name=""/>
        <dsp:cNvSpPr/>
      </dsp:nvSpPr>
      <dsp:spPr>
        <a:xfrm>
          <a:off x="2007251" y="2408793"/>
          <a:ext cx="1920897" cy="1743932"/>
        </a:xfrm>
        <a:prstGeom prst="rect">
          <a:avLst/>
        </a:prstGeom>
        <a:noFill/>
        <a:ln w="254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entury Gothic" pitchFamily="34" charset="0"/>
            </a:rPr>
            <a:t>Keep specific requirements in the PPWD</a:t>
          </a:r>
          <a:endParaRPr lang="en-GB" sz="14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2007251" y="2408793"/>
        <a:ext cx="1920897" cy="1743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FFFC-4D83-440F-9E46-607019305B06}">
      <dsp:nvSpPr>
        <dsp:cNvPr id="0" name=""/>
        <dsp:cNvSpPr/>
      </dsp:nvSpPr>
      <dsp:spPr>
        <a:xfrm>
          <a:off x="2784" y="0"/>
          <a:ext cx="3769115" cy="1360708"/>
        </a:xfrm>
        <a:prstGeom prst="rect">
          <a:avLst/>
        </a:prstGeom>
        <a:solidFill>
          <a:srgbClr val="1B66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chemeClr val="bg1"/>
              </a:solidFill>
              <a:latin typeface="Century Gothic" pitchFamily="34" charset="0"/>
            </a:rPr>
            <a:t>The waste target review </a:t>
          </a:r>
          <a:endParaRPr lang="en-GB" sz="38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2784" y="0"/>
        <a:ext cx="3769115" cy="1360708"/>
      </dsp:txXfrm>
    </dsp:sp>
    <dsp:sp modelId="{35D292ED-DB5F-4B87-9F01-4FB3BC7B3ED1}">
      <dsp:nvSpPr>
        <dsp:cNvPr id="0" name=""/>
        <dsp:cNvSpPr/>
      </dsp:nvSpPr>
      <dsp:spPr>
        <a:xfrm>
          <a:off x="5071" y="1457224"/>
          <a:ext cx="1805065" cy="2705110"/>
        </a:xfrm>
        <a:prstGeom prst="rect">
          <a:avLst/>
        </a:prstGeom>
        <a:solidFill>
          <a:srgbClr val="B9D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Century Gothic" pitchFamily="34" charset="0"/>
            </a:rPr>
            <a:t>PPWD targets should not be incorporated within the WFD targets</a:t>
          </a:r>
          <a:endParaRPr lang="en-GB" sz="13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071" y="1457224"/>
        <a:ext cx="1805065" cy="2705110"/>
      </dsp:txXfrm>
    </dsp:sp>
    <dsp:sp modelId="{D24D4E09-DD3F-4BE2-8A04-5A182A72AB44}">
      <dsp:nvSpPr>
        <dsp:cNvPr id="0" name=""/>
        <dsp:cNvSpPr/>
      </dsp:nvSpPr>
      <dsp:spPr>
        <a:xfrm>
          <a:off x="1961762" y="1457224"/>
          <a:ext cx="1805065" cy="2703895"/>
        </a:xfrm>
        <a:prstGeom prst="rect">
          <a:avLst/>
        </a:prstGeom>
        <a:solidFill>
          <a:srgbClr val="B9D23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Century Gothic" pitchFamily="34" charset="0"/>
            </a:rPr>
            <a:t>EXPRA would be in </a:t>
          </a:r>
          <a:r>
            <a:rPr lang="en-US" sz="1300" kern="1200" dirty="0" err="1" smtClean="0">
              <a:solidFill>
                <a:schemeClr val="tx1"/>
              </a:solidFill>
              <a:latin typeface="Century Gothic" pitchFamily="34" charset="0"/>
            </a:rPr>
            <a:t>favour</a:t>
          </a:r>
          <a:r>
            <a:rPr lang="en-US" sz="1300" kern="1200" dirty="0" smtClean="0">
              <a:solidFill>
                <a:schemeClr val="tx1"/>
              </a:solidFill>
              <a:latin typeface="Century Gothic" pitchFamily="34" charset="0"/>
            </a:rPr>
            <a:t> of assessing higher targets for different waste streams, if the</a:t>
          </a:r>
          <a:r>
            <a:rPr lang="pl-PL" sz="1300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300" kern="1200" dirty="0" smtClean="0">
              <a:solidFill>
                <a:schemeClr val="tx1"/>
              </a:solidFill>
              <a:latin typeface="Century Gothic" pitchFamily="34" charset="0"/>
            </a:rPr>
            <a:t>necessary conditions such as </a:t>
          </a:r>
          <a:r>
            <a:rPr lang="en-US" sz="1300" kern="1200" dirty="0" err="1" smtClean="0">
              <a:solidFill>
                <a:schemeClr val="tx1"/>
              </a:solidFill>
              <a:latin typeface="Century Gothic" pitchFamily="34" charset="0"/>
            </a:rPr>
            <a:t>harmonised</a:t>
          </a:r>
          <a:r>
            <a:rPr lang="en-US" sz="1300" kern="1200" dirty="0" smtClean="0">
              <a:solidFill>
                <a:schemeClr val="tx1"/>
              </a:solidFill>
              <a:latin typeface="Century Gothic" pitchFamily="34" charset="0"/>
            </a:rPr>
            <a:t> and consistent definitions, data collection techniques and calculation methods are in place first</a:t>
          </a:r>
          <a:endParaRPr lang="en-GB" sz="13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961762" y="1457224"/>
        <a:ext cx="1805065" cy="2703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5FE8-4F88-4D7C-9019-468C919BD178}">
      <dsp:nvSpPr>
        <dsp:cNvPr id="0" name=""/>
        <dsp:cNvSpPr/>
      </dsp:nvSpPr>
      <dsp:spPr>
        <a:xfrm>
          <a:off x="844" y="41056"/>
          <a:ext cx="3291900" cy="1975140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Century Gothic" pitchFamily="34" charset="0"/>
            </a:rPr>
            <a:t>EXPRA would welcome EPR guidelines to promote best practices and transparency, efficiency and performance </a:t>
          </a:r>
          <a:endParaRPr lang="en-GB" sz="1800" kern="1200">
            <a:solidFill>
              <a:schemeClr val="tx1"/>
            </a:solidFill>
            <a:latin typeface="Century Gothic" pitchFamily="34" charset="0"/>
          </a:endParaRPr>
        </a:p>
      </dsp:txBody>
      <dsp:txXfrm>
        <a:off x="844" y="41056"/>
        <a:ext cx="3291900" cy="1975140"/>
      </dsp:txXfrm>
    </dsp:sp>
    <dsp:sp modelId="{4B039C43-95B9-415E-AE9A-CCC4F9628326}">
      <dsp:nvSpPr>
        <dsp:cNvPr id="0" name=""/>
        <dsp:cNvSpPr/>
      </dsp:nvSpPr>
      <dsp:spPr>
        <a:xfrm>
          <a:off x="3621934" y="41056"/>
          <a:ext cx="3291900" cy="1975140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B9D23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Century Gothic" pitchFamily="34" charset="0"/>
            </a:rPr>
            <a:t>The not-for-profit / profit not for distribution approach to EPR should be further promoted at EU level  and each player needs to have a clearly defined role </a:t>
          </a:r>
          <a:endParaRPr lang="en-GB" sz="1800" kern="1200">
            <a:solidFill>
              <a:schemeClr val="tx1"/>
            </a:solidFill>
            <a:latin typeface="Century Gothic" pitchFamily="34" charset="0"/>
          </a:endParaRPr>
        </a:p>
      </dsp:txBody>
      <dsp:txXfrm>
        <a:off x="3621934" y="41056"/>
        <a:ext cx="3291900" cy="197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#1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E6B3-E396-42F1-94B3-750698C0B403}" type="datetimeFigureOut">
              <a:rPr lang="en-GB" smtClean="0"/>
              <a:t>07/04/2014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542A0-092E-4C73-AF7A-AC1D4D0F9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6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1A8F3-099C-2B41-A746-EFD59AE9AAF8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61D0-1EDB-D840-A2BD-CCAF3AEE88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0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19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479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58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54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96" y="4862100"/>
            <a:ext cx="5680111" cy="4603600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2517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Czechia</a:t>
            </a:r>
            <a:r>
              <a:rPr lang="cs-CZ" b="1" dirty="0" smtClean="0"/>
              <a:t> </a:t>
            </a:r>
            <a:r>
              <a:rPr lang="cs-CZ" b="1" dirty="0" smtClean="0"/>
              <a:t>and </a:t>
            </a:r>
            <a:r>
              <a:rPr lang="cs-CZ" b="1" dirty="0" err="1" smtClean="0"/>
              <a:t>Neetherland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collect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all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plastics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which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is</a:t>
            </a:r>
            <a:r>
              <a:rPr lang="cs-CZ" b="1" baseline="0" dirty="0" smtClean="0"/>
              <a:t> not case in </a:t>
            </a:r>
            <a:r>
              <a:rPr lang="cs-CZ" b="1" dirty="0" err="1" smtClean="0"/>
              <a:t>Belgium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01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15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372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000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7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67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2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5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4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14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13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baseline="0" dirty="0" err="1" smtClean="0">
                <a:solidFill>
                  <a:srgbClr val="FF0000"/>
                </a:solidFill>
              </a:rPr>
              <a:t>Between</a:t>
            </a:r>
            <a:r>
              <a:rPr lang="cs-CZ" b="1" baseline="0" dirty="0" smtClean="0">
                <a:solidFill>
                  <a:srgbClr val="FF0000"/>
                </a:solidFill>
              </a:rPr>
              <a:t> </a:t>
            </a:r>
            <a:r>
              <a:rPr lang="cs-CZ" b="1" baseline="0" dirty="0" smtClean="0">
                <a:solidFill>
                  <a:srgbClr val="FF0000"/>
                </a:solidFill>
              </a:rPr>
              <a:t>2003 and 2005 </a:t>
            </a:r>
            <a:r>
              <a:rPr lang="cs-CZ" b="1" baseline="0" dirty="0" err="1" smtClean="0">
                <a:solidFill>
                  <a:srgbClr val="FF0000"/>
                </a:solidFill>
              </a:rPr>
              <a:t>dropped</a:t>
            </a:r>
            <a:r>
              <a:rPr lang="cs-CZ" b="1" baseline="0" dirty="0" smtClean="0">
                <a:solidFill>
                  <a:srgbClr val="FF0000"/>
                </a:solidFill>
              </a:rPr>
              <a:t> </a:t>
            </a:r>
            <a:r>
              <a:rPr lang="cs-CZ" b="1" baseline="0" dirty="0" err="1" smtClean="0">
                <a:solidFill>
                  <a:srgbClr val="FF0000"/>
                </a:solidFill>
              </a:rPr>
              <a:t>plastics</a:t>
            </a:r>
            <a:r>
              <a:rPr lang="cs-CZ" b="1" baseline="0" dirty="0" smtClean="0">
                <a:solidFill>
                  <a:srgbClr val="FF0000"/>
                </a:solidFill>
              </a:rPr>
              <a:t> recycling </a:t>
            </a:r>
            <a:r>
              <a:rPr lang="cs-CZ" b="1" baseline="0" dirty="0" err="1" smtClean="0">
                <a:solidFill>
                  <a:srgbClr val="FF0000"/>
                </a:solidFill>
              </a:rPr>
              <a:t>rate</a:t>
            </a:r>
            <a:r>
              <a:rPr lang="cs-CZ" b="1" baseline="0" dirty="0" smtClean="0">
                <a:solidFill>
                  <a:srgbClr val="FF0000"/>
                </a:solidFill>
              </a:rPr>
              <a:t> by 26%</a:t>
            </a:r>
          </a:p>
          <a:p>
            <a:r>
              <a:rPr lang="cs-CZ" b="1" baseline="0" dirty="0" smtClean="0">
                <a:solidFill>
                  <a:srgbClr val="FF0000"/>
                </a:solidFill>
              </a:rPr>
              <a:t>2013 60% </a:t>
            </a:r>
            <a:r>
              <a:rPr lang="cs-CZ" b="1" baseline="0" dirty="0" err="1" smtClean="0">
                <a:solidFill>
                  <a:srgbClr val="FF0000"/>
                </a:solidFill>
              </a:rPr>
              <a:t>of</a:t>
            </a:r>
            <a:r>
              <a:rPr lang="cs-CZ" b="1" baseline="0" dirty="0" smtClean="0">
                <a:solidFill>
                  <a:srgbClr val="FF0000"/>
                </a:solidFill>
              </a:rPr>
              <a:t> </a:t>
            </a:r>
            <a:r>
              <a:rPr lang="cs-CZ" b="1" baseline="0" dirty="0" err="1" smtClean="0">
                <a:solidFill>
                  <a:srgbClr val="FF0000"/>
                </a:solidFill>
              </a:rPr>
              <a:t>yellow</a:t>
            </a:r>
            <a:r>
              <a:rPr lang="cs-CZ" b="1" baseline="0" dirty="0" smtClean="0">
                <a:solidFill>
                  <a:srgbClr val="FF0000"/>
                </a:solidFill>
              </a:rPr>
              <a:t> bin </a:t>
            </a:r>
            <a:r>
              <a:rPr lang="cs-CZ" b="1" baseline="0" dirty="0" err="1" smtClean="0">
                <a:solidFill>
                  <a:srgbClr val="FF0000"/>
                </a:solidFill>
              </a:rPr>
              <a:t>is</a:t>
            </a:r>
            <a:r>
              <a:rPr lang="cs-CZ" b="1" baseline="0" dirty="0" smtClean="0">
                <a:solidFill>
                  <a:srgbClr val="FF0000"/>
                </a:solidFill>
              </a:rPr>
              <a:t> </a:t>
            </a:r>
            <a:r>
              <a:rPr lang="cs-CZ" b="1" baseline="0" dirty="0" err="1" smtClean="0">
                <a:solidFill>
                  <a:srgbClr val="FF0000"/>
                </a:solidFill>
              </a:rPr>
              <a:t>incenerated</a:t>
            </a:r>
            <a:endParaRPr lang="cs-CZ" b="1" baseline="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1D0-1EDB-D840-A2BD-CCAF3AEE88A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28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000" y="2996952"/>
            <a:ext cx="8280000" cy="144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 b="0" i="0">
                <a:solidFill>
                  <a:schemeClr val="bg1"/>
                </a:solidFill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000" y="1170000"/>
            <a:ext cx="8280000" cy="144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 b="0" i="0">
                <a:solidFill>
                  <a:srgbClr val="1A4B33"/>
                </a:solidFill>
                <a:latin typeface="Hero"/>
                <a:cs typeface="He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49999" y="5781712"/>
            <a:ext cx="1080000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 b="0" i="0">
                <a:solidFill>
                  <a:srgbClr val="1A4B33"/>
                </a:solidFill>
                <a:latin typeface="Hero"/>
                <a:cs typeface="Hero"/>
              </a:defRPr>
            </a:lvl1pPr>
          </a:lstStyle>
          <a:p>
            <a:fld id="{BE01F27D-1F00-EF4E-8D4C-3B2BAFE4ACE9}" type="datetimeFigureOut">
              <a:rPr lang="nl-NL" smtClean="0"/>
              <a:pPr/>
              <a:t>7-4-2014</a:t>
            </a:fld>
            <a:endParaRPr lang="nl-NL" dirty="0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0000" y="6141712"/>
            <a:ext cx="3600000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1A4B33"/>
                </a:solidFill>
                <a:latin typeface="Hero"/>
                <a:cs typeface="Hero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000" y="1620000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0000" y="2268000"/>
            <a:ext cx="4032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90800" y="162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90800" y="2268000"/>
            <a:ext cx="4041775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01.03.2013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Packaging Waste &amp; Sustainability Forum,  March 2013, Brussels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5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260000"/>
          </a:xfrm>
        </p:spPr>
        <p:txBody>
          <a:bodyPr anchor="ctr">
            <a:normAutofit/>
          </a:bodyPr>
          <a:lstStyle>
            <a:lvl1pPr algn="l">
              <a:defRPr sz="3400" b="0"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0000" y="1620000"/>
            <a:ext cx="5400000" cy="4320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10001" y="1620000"/>
            <a:ext cx="2520000" cy="82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01.03.2013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Packaging Waste &amp; Sustainability Forum,  March 2013, Brussels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3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2BAF-0AB3-47B6-982B-CDF5B5C92D00}" type="datetimeFigureOut">
              <a:rPr lang="cs-CZ" smtClean="0"/>
              <a:t>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64455-CB82-4189-8D55-D59A3C6A0F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59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000" y="2996952"/>
            <a:ext cx="8280000" cy="144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 b="0" i="0">
                <a:solidFill>
                  <a:schemeClr val="bg1"/>
                </a:solidFill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000" y="1170000"/>
            <a:ext cx="8280000" cy="144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 b="0" i="0">
                <a:solidFill>
                  <a:srgbClr val="1A4B33"/>
                </a:solidFill>
                <a:latin typeface="Hero"/>
                <a:cs typeface="He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49999" y="5781712"/>
            <a:ext cx="1080000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 b="0" i="0">
                <a:latin typeface="Hero"/>
                <a:cs typeface="Hero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01.03.2013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0000" y="6141712"/>
            <a:ext cx="3600000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latin typeface="Hero"/>
                <a:cs typeface="Hero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Packaging Waste &amp; Sustainability Forum,  March 2013, Brussels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27D-1F00-EF4E-8D4C-3B2BAFE4ACE9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8E87-8E27-9240-9B75-F656CD7EF9F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4032000" cy="3960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8000" y="1620000"/>
            <a:ext cx="4032000" cy="3960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27D-1F00-EF4E-8D4C-3B2BAFE4ACE9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8E87-8E27-9240-9B75-F656CD7EF9F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000" y="1620000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0000" y="2340000"/>
            <a:ext cx="4032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90800" y="1620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90800" y="2340000"/>
            <a:ext cx="4041775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F27D-1F00-EF4E-8D4C-3B2BAFE4ACE9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8E87-8E27-9240-9B75-F656CD7EF9F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260000"/>
          </a:xfrm>
        </p:spPr>
        <p:txBody>
          <a:bodyPr anchor="ctr">
            <a:noAutofit/>
          </a:bodyPr>
          <a:lstStyle>
            <a:lvl1pPr algn="l">
              <a:defRPr sz="3400" b="0"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0000" y="1620000"/>
            <a:ext cx="5760000" cy="43200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90000" y="1620000"/>
            <a:ext cx="2340000" cy="828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E01F27D-1F00-EF4E-8D4C-3B2BAFE4ACE9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8E87-8E27-9240-9B75-F656CD7EF9F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260000"/>
          </a:xfrm>
        </p:spPr>
        <p:txBody>
          <a:bodyPr anchor="ctr">
            <a:noAutofit/>
          </a:bodyPr>
          <a:lstStyle>
            <a:lvl1pPr algn="l">
              <a:defRPr sz="3400" b="0"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0000" y="1620000"/>
            <a:ext cx="4032000" cy="23400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E01F27D-1F00-EF4E-8D4C-3B2BAFE4ACE9}" type="datetimeFigureOut">
              <a:rPr lang="nl-NL" smtClean="0"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8E87-8E27-9240-9B75-F656CD7EF9F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50000" y="4140000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0000" y="4860000"/>
            <a:ext cx="4032000" cy="828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4698000" y="1620000"/>
            <a:ext cx="4032000" cy="23400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8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4698000" y="4140000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4698000" y="4860000"/>
            <a:ext cx="4032000" cy="828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960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0000" y="2996952"/>
            <a:ext cx="8280000" cy="1440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 b="0" i="0">
                <a:solidFill>
                  <a:srgbClr val="1A4B33"/>
                </a:solidFill>
                <a:latin typeface="Hero"/>
                <a:cs typeface="Hero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49998" y="5781712"/>
            <a:ext cx="3600001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 b="0" i="0">
                <a:solidFill>
                  <a:srgbClr val="1A4B33"/>
                </a:solidFill>
                <a:latin typeface="Hero"/>
                <a:cs typeface="Hero"/>
              </a:defRPr>
            </a:lvl1pPr>
          </a:lstStyle>
          <a:p>
            <a:r>
              <a:rPr lang="nl-NL" dirty="0" smtClean="0"/>
              <a:t>Naam spreker + functie</a:t>
            </a:r>
            <a:endParaRPr lang="nl-NL" dirty="0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0000" y="6141712"/>
            <a:ext cx="3600000" cy="36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1A4B33"/>
                </a:solidFill>
                <a:latin typeface="Hero"/>
                <a:cs typeface="Hero"/>
              </a:defRPr>
            </a:lvl1pPr>
          </a:lstStyle>
          <a:p>
            <a:r>
              <a:rPr lang="nl-NL" dirty="0" smtClean="0"/>
              <a:t>Contactgegevens spreker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07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01.03.2013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999" y="6356350"/>
            <a:ext cx="478373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Packaging Waste &amp; Sustainability Forum,  March 2013, Brussels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4032000" cy="45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1400" y="1620000"/>
            <a:ext cx="4038600" cy="45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01.03.2013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Packaging Waste &amp; Sustainability Forum,  March 2013, Brussels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2999924"/>
            <a:ext cx="9180000" cy="1440000"/>
          </a:xfrm>
          <a:prstGeom prst="rect">
            <a:avLst/>
          </a:prstGeom>
          <a:solidFill>
            <a:srgbClr val="1A4B3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4860000"/>
            <a:ext cx="2700000" cy="1519242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 userDrawn="1"/>
        </p:nvPicPr>
        <p:blipFill rotWithShape="1">
          <a:blip r:embed="rId4"/>
          <a:srcRect t="44855" b="-1"/>
          <a:stretch/>
        </p:blipFill>
        <p:spPr bwMode="auto">
          <a:xfrm>
            <a:off x="0" y="-110960"/>
            <a:ext cx="9180000" cy="32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Afbeelding 1" descr="20130212_Logo_baselin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7" y="426860"/>
            <a:ext cx="1565850" cy="10202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61" y="5806800"/>
            <a:ext cx="1599481" cy="9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-205107"/>
            <a:ext cx="9180000" cy="16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2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000" y="1620003"/>
            <a:ext cx="8280000" cy="3959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56243" y="6356350"/>
            <a:ext cx="105575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ro"/>
                <a:cs typeface="Hero"/>
              </a:defRPr>
            </a:lvl1pPr>
          </a:lstStyle>
          <a:p>
            <a:fld id="{BE01F27D-1F00-EF4E-8D4C-3B2BAFE4ACE9}" type="datetimeFigureOut">
              <a:rPr lang="nl-NL" smtClean="0"/>
              <a:pPr/>
              <a:t>7-4-2014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10896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ro"/>
                <a:cs typeface="Hero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0000" y="6356350"/>
            <a:ext cx="554957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ro"/>
                <a:cs typeface="Hero"/>
              </a:defRPr>
            </a:lvl1pPr>
          </a:lstStyle>
          <a:p>
            <a:fld id="{72178E87-8E27-9240-9B75-F656CD7EF9F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  <p:sldLayoutId id="214748366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rgbClr val="1A4B33"/>
          </a:solidFill>
          <a:latin typeface="Hero"/>
          <a:ea typeface="+mj-ea"/>
          <a:cs typeface="Hero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Font typeface="Arial"/>
        <a:buChar char="•"/>
        <a:defRPr sz="2600" kern="1200">
          <a:solidFill>
            <a:srgbClr val="1A4B33"/>
          </a:solidFill>
          <a:latin typeface="Century Gothic"/>
          <a:ea typeface="+mn-ea"/>
          <a:cs typeface="Century Gothic"/>
        </a:defRPr>
      </a:lvl1pPr>
      <a:lvl2pPr marL="720000" indent="-2700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1A4B33"/>
          </a:solidFill>
          <a:latin typeface="Century Gothic"/>
          <a:ea typeface="+mn-ea"/>
          <a:cs typeface="Century Gothic"/>
        </a:defRPr>
      </a:lvl2pPr>
      <a:lvl3pPr marL="1440000" indent="-270000" algn="l" defTabSz="457200" rtl="0" eaLnBrk="1" latinLnBrk="0" hangingPunct="1">
        <a:spcBef>
          <a:spcPts val="600"/>
        </a:spcBef>
        <a:buFont typeface="Arial"/>
        <a:buChar char="•"/>
        <a:defRPr sz="2000" kern="1200">
          <a:solidFill>
            <a:srgbClr val="1A4B33"/>
          </a:solidFill>
          <a:latin typeface="Century Gothic"/>
          <a:ea typeface="+mn-ea"/>
          <a:cs typeface="Century Gothic"/>
        </a:defRPr>
      </a:lvl3pPr>
      <a:lvl4pPr marL="1980000" indent="-270000" algn="l" defTabSz="457200" rtl="0" eaLnBrk="1" latinLnBrk="0" hangingPunct="1">
        <a:spcBef>
          <a:spcPts val="450"/>
        </a:spcBef>
        <a:buFont typeface="Arial"/>
        <a:buChar char="–"/>
        <a:defRPr sz="1800" kern="1200">
          <a:solidFill>
            <a:srgbClr val="1A4B33"/>
          </a:solidFill>
          <a:latin typeface="Century Gothic"/>
          <a:ea typeface="+mn-ea"/>
          <a:cs typeface="Century Gothic"/>
        </a:defRPr>
      </a:lvl4pPr>
      <a:lvl5pPr marL="2520000" indent="-270000" algn="l" defTabSz="457200" rtl="0" eaLnBrk="1" latinLnBrk="0" hangingPunct="1">
        <a:spcBef>
          <a:spcPts val="400"/>
        </a:spcBef>
        <a:buFont typeface="Arial"/>
        <a:buChar char="»"/>
        <a:defRPr sz="1600" kern="1200">
          <a:solidFill>
            <a:srgbClr val="1A4B33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 userDrawn="1"/>
        </p:nvPicPr>
        <p:blipFill rotWithShape="1">
          <a:blip r:embed="rId3"/>
          <a:srcRect t="22156" b="-1"/>
          <a:stretch/>
        </p:blipFill>
        <p:spPr bwMode="auto">
          <a:xfrm>
            <a:off x="0" y="0"/>
            <a:ext cx="9180000" cy="45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4860000"/>
            <a:ext cx="2700000" cy="1519242"/>
          </a:xfrm>
          <a:prstGeom prst="rect">
            <a:avLst/>
          </a:prstGeom>
        </p:spPr>
      </p:pic>
      <p:pic>
        <p:nvPicPr>
          <p:cNvPr id="2" name="Afbeelding 1" descr="20130212_Logo_baselin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7" y="426860"/>
            <a:ext cx="1565850" cy="10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61" y="5806800"/>
            <a:ext cx="1599481" cy="9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-205107"/>
            <a:ext cx="9180000" cy="16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000" y="0"/>
            <a:ext cx="8280000" cy="126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000" y="1620000"/>
            <a:ext cx="8280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56243" y="6356350"/>
            <a:ext cx="1055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ro"/>
                <a:cs typeface="Hero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01.03.2013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10896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ro"/>
                <a:cs typeface="Hero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Packaging Waste &amp; Sustainability Forum,  March 2013, Brussels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450000" y="6118276"/>
            <a:ext cx="6662000" cy="1588"/>
          </a:xfrm>
          <a:prstGeom prst="line">
            <a:avLst/>
          </a:prstGeom>
          <a:ln cap="rnd">
            <a:solidFill>
              <a:srgbClr val="1A4B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450000" y="6341675"/>
            <a:ext cx="554957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1600" b="1" kern="1200">
                <a:solidFill>
                  <a:srgbClr val="8BC33E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178E87-8E27-9240-9B75-F656CD7EF9FC}" type="slidenum">
              <a:rPr lang="nl-NL" sz="1800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99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5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Hero"/>
          <a:ea typeface="+mj-ea"/>
          <a:cs typeface="Hero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20000" indent="-2700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440000" indent="-270000" algn="l" defTabSz="457200" rtl="0" eaLnBrk="1" latinLnBrk="0" hangingPunct="1">
        <a:spcBef>
          <a:spcPts val="6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980000" indent="-270000" algn="l" defTabSz="457200" rtl="0" eaLnBrk="1" latinLnBrk="0" hangingPunct="1">
        <a:spcBef>
          <a:spcPts val="45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520000" indent="-270000" algn="l" defTabSz="457200" rtl="0" eaLnBrk="1" latinLnBrk="0" hangingPunct="1">
        <a:spcBef>
          <a:spcPts val="4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2999924"/>
            <a:ext cx="9180000" cy="1440000"/>
          </a:xfrm>
          <a:prstGeom prst="rect">
            <a:avLst/>
          </a:prstGeom>
          <a:solidFill>
            <a:srgbClr val="1A4B3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4860000"/>
            <a:ext cx="2700000" cy="1519242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 userDrawn="1"/>
        </p:nvPicPr>
        <p:blipFill rotWithShape="1">
          <a:blip r:embed="rId4"/>
          <a:srcRect t="44855" b="-1"/>
          <a:stretch/>
        </p:blipFill>
        <p:spPr bwMode="auto">
          <a:xfrm>
            <a:off x="0" y="-110960"/>
            <a:ext cx="9180000" cy="32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Afbeelding 1" descr="20130212_Logo_baselin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57" y="426860"/>
            <a:ext cx="1565850" cy="10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joachim.quoden@expra.eu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EPR for packaging in Europe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Learnings and best practices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8929" y="4698368"/>
            <a:ext cx="53912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Joachim Quoden, </a:t>
            </a:r>
          </a:p>
          <a:p>
            <a:r>
              <a:rPr lang="de-DE" sz="2000" dirty="0" smtClean="0">
                <a:latin typeface="Century Gothic" panose="020B0502020202020204" pitchFamily="34" charset="0"/>
              </a:rPr>
              <a:t>Managing Director of EXPRA</a:t>
            </a:r>
          </a:p>
          <a:p>
            <a:r>
              <a:rPr lang="de-DE" dirty="0">
                <a:latin typeface="Century Gothic" panose="020B0502020202020204" pitchFamily="34" charset="0"/>
              </a:rPr>
              <a:t>	</a:t>
            </a:r>
            <a:r>
              <a:rPr lang="de-DE" dirty="0" smtClean="0">
                <a:latin typeface="Century Gothic" panose="020B0502020202020204" pitchFamily="34" charset="0"/>
              </a:rPr>
              <a:t>			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8" y="469910"/>
            <a:ext cx="9052992" cy="640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11144" y="6119310"/>
            <a:ext cx="11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EUROSTAT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81284" y="925033"/>
            <a:ext cx="1274917" cy="1360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9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in </a:t>
            </a:r>
            <a:r>
              <a:rPr lang="de-DE" dirty="0" err="1" smtClean="0"/>
              <a:t>performance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16328" cy="4500000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practices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countries?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pitfalls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followers</a:t>
            </a:r>
            <a:r>
              <a:rPr lang="de-DE" dirty="0" smtClean="0"/>
              <a:t>?</a:t>
            </a:r>
          </a:p>
          <a:p>
            <a:r>
              <a:rPr lang="de-DE" dirty="0" smtClean="0"/>
              <a:t>Clear </a:t>
            </a:r>
            <a:r>
              <a:rPr lang="de-DE" dirty="0" err="1" smtClean="0"/>
              <a:t>legislation</a:t>
            </a:r>
            <a:r>
              <a:rPr lang="de-DE" dirty="0" smtClean="0"/>
              <a:t>, </a:t>
            </a:r>
            <a:r>
              <a:rPr lang="de-DE" dirty="0" err="1" smtClean="0"/>
              <a:t>monitored</a:t>
            </a:r>
            <a:r>
              <a:rPr lang="de-DE" dirty="0" smtClean="0"/>
              <a:t> in a strong </a:t>
            </a:r>
            <a:r>
              <a:rPr lang="de-DE" dirty="0" err="1" smtClean="0"/>
              <a:t>way</a:t>
            </a:r>
            <a:endParaRPr lang="de-DE" dirty="0" smtClean="0"/>
          </a:p>
          <a:p>
            <a:r>
              <a:rPr lang="de-DE" dirty="0" smtClean="0"/>
              <a:t>Clear </a:t>
            </a:r>
            <a:r>
              <a:rPr lang="de-DE" dirty="0" err="1" smtClean="0"/>
              <a:t>allocation</a:t>
            </a:r>
            <a:r>
              <a:rPr lang="de-DE" dirty="0" smtClean="0"/>
              <a:t> of </a:t>
            </a:r>
            <a:r>
              <a:rPr lang="de-DE" dirty="0" err="1" smtClean="0"/>
              <a:t>responsibilities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stakeholder</a:t>
            </a:r>
            <a:r>
              <a:rPr lang="de-DE" dirty="0" smtClean="0"/>
              <a:t>, e.g. </a:t>
            </a:r>
            <a:r>
              <a:rPr lang="de-DE" dirty="0" err="1" smtClean="0"/>
              <a:t>take</a:t>
            </a:r>
            <a:r>
              <a:rPr lang="de-DE" dirty="0" smtClean="0"/>
              <a:t> back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endParaRPr lang="de-DE" dirty="0" smtClean="0"/>
          </a:p>
          <a:p>
            <a:r>
              <a:rPr lang="de-DE" dirty="0" smtClean="0"/>
              <a:t>Focus on 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conflict</a:t>
            </a:r>
            <a:r>
              <a:rPr lang="de-DE" dirty="0" smtClean="0"/>
              <a:t> of </a:t>
            </a:r>
            <a:r>
              <a:rPr lang="de-DE" dirty="0" err="1" smtClean="0"/>
              <a:t>interests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players</a:t>
            </a:r>
            <a:endParaRPr lang="de-DE" dirty="0" smtClean="0"/>
          </a:p>
          <a:p>
            <a:r>
              <a:rPr lang="de-DE" dirty="0" smtClean="0"/>
              <a:t>Close and positive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municipalities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EPR </a:t>
            </a:r>
            <a:r>
              <a:rPr lang="de-DE" dirty="0" err="1" smtClean="0"/>
              <a:t>scheme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03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>
            <a:spLocks noGrp="1"/>
          </p:cNvSpPr>
          <p:nvPr>
            <p:ph type="title"/>
          </p:nvPr>
        </p:nvSpPr>
        <p:spPr>
          <a:xfrm>
            <a:off x="348189" y="222870"/>
            <a:ext cx="8218488" cy="7254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Century Gothic" pitchFamily="34" charset="0"/>
              </a:rPr>
              <a:t>Implementation of the Packaging Directive</a:t>
            </a:r>
          </a:p>
        </p:txBody>
      </p:sp>
      <p:sp>
        <p:nvSpPr>
          <p:cNvPr id="7" name="Téglalap 5"/>
          <p:cNvSpPr/>
          <p:nvPr/>
        </p:nvSpPr>
        <p:spPr>
          <a:xfrm>
            <a:off x="755234" y="1446833"/>
            <a:ext cx="2159000" cy="1081087"/>
          </a:xfrm>
          <a:prstGeom prst="rect">
            <a:avLst/>
          </a:prstGeom>
          <a:solidFill>
            <a:srgbClr val="F0F7D4"/>
          </a:solidFill>
          <a:ln w="127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6600"/>
                </a:solidFill>
                <a:latin typeface="Century Gothic" pitchFamily="34" charset="0"/>
              </a:rPr>
              <a:t>3</a:t>
            </a:r>
            <a:r>
              <a:rPr lang="en-US" sz="1400" b="1" dirty="0" smtClean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en-US" sz="1400" b="1" dirty="0">
                <a:solidFill>
                  <a:srgbClr val="006600"/>
                </a:solidFill>
                <a:latin typeface="Century Gothic" pitchFamily="34" charset="0"/>
              </a:rPr>
              <a:t>countries without any compliance scheme =&gt; Taxes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Denmark,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Hungary, Croatia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406090" y="1446833"/>
            <a:ext cx="2160587" cy="1081087"/>
          </a:xfrm>
          <a:prstGeom prst="rect">
            <a:avLst/>
          </a:prstGeom>
          <a:solidFill>
            <a:srgbClr val="F0F7D4"/>
          </a:solidFill>
          <a:ln w="127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6600"/>
                </a:solidFill>
                <a:latin typeface="Century Gothic" pitchFamily="34" charset="0"/>
              </a:rPr>
              <a:t>Tax versus EPR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Ukraine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?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55234" y="2787873"/>
            <a:ext cx="2159000" cy="1079500"/>
          </a:xfrm>
          <a:prstGeom prst="rect">
            <a:avLst/>
          </a:prstGeom>
          <a:solidFill>
            <a:srgbClr val="F0F7D4"/>
          </a:solidFill>
          <a:ln w="127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06600"/>
                </a:solidFill>
                <a:latin typeface="Century Gothic" pitchFamily="34" charset="0"/>
              </a:rPr>
              <a:t>1 country </a:t>
            </a:r>
            <a:r>
              <a:rPr lang="cs-CZ" sz="1400" b="1" dirty="0" err="1">
                <a:solidFill>
                  <a:srgbClr val="006600"/>
                </a:solidFill>
                <a:latin typeface="Century Gothic" pitchFamily="34" charset="0"/>
              </a:rPr>
              <a:t>with</a:t>
            </a:r>
            <a:r>
              <a:rPr lang="cs-CZ" sz="14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en-US" sz="1400" b="1" dirty="0" err="1" smtClean="0">
                <a:solidFill>
                  <a:srgbClr val="006600"/>
                </a:solidFill>
                <a:latin typeface="Century Gothic" pitchFamily="34" charset="0"/>
              </a:rPr>
              <a:t>Tradedable</a:t>
            </a:r>
            <a:r>
              <a:rPr lang="en-US" sz="1400" b="1" dirty="0" smtClean="0">
                <a:solidFill>
                  <a:srgbClr val="006600"/>
                </a:solidFill>
                <a:latin typeface="Century Gothic" pitchFamily="34" charset="0"/>
              </a:rPr>
              <a:t> certificates</a:t>
            </a:r>
            <a:endParaRPr lang="en-US" sz="1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Collection costs are paid by municipalities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églalap 10"/>
          <p:cNvSpPr/>
          <p:nvPr/>
        </p:nvSpPr>
        <p:spPr>
          <a:xfrm>
            <a:off x="746356" y="4507092"/>
            <a:ext cx="7811443" cy="1147993"/>
          </a:xfrm>
          <a:prstGeom prst="rect">
            <a:avLst/>
          </a:prstGeom>
          <a:solidFill>
            <a:srgbClr val="F0F7D4"/>
          </a:solidFill>
          <a:ln w="127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6600"/>
                </a:solidFill>
                <a:latin typeface="Century Gothic" pitchFamily="34" charset="0"/>
              </a:rPr>
              <a:t>30</a:t>
            </a:r>
            <a:r>
              <a:rPr lang="hu-HU" sz="1400" b="1" dirty="0" smtClean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hu-HU" sz="1400" b="1" dirty="0">
                <a:solidFill>
                  <a:srgbClr val="006600"/>
                </a:solidFill>
                <a:latin typeface="Century Gothic" pitchFamily="34" charset="0"/>
              </a:rPr>
              <a:t>with Producer Responsibility</a:t>
            </a:r>
            <a:endParaRPr lang="en-US" sz="1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Austria, Belgium, France, Spain, Germany, Ireland, Cyprus, Luxembourg, Portugal, Sweden, Greece, Latvia, Malta, Lithuania,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Czech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Republic, Slovak Republic, Italy, Slovenia, Estonia, Romania, Bulgaria, Turkey, Norway, Finland, Serbia,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Israel, Netherlands, Poland, Macedonia, Bosnia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églalap 11"/>
          <p:cNvSpPr/>
          <p:nvPr/>
        </p:nvSpPr>
        <p:spPr>
          <a:xfrm>
            <a:off x="6406090" y="2762828"/>
            <a:ext cx="2160587" cy="1079500"/>
          </a:xfrm>
          <a:prstGeom prst="rect">
            <a:avLst/>
          </a:prstGeom>
          <a:solidFill>
            <a:srgbClr val="F0F7D4"/>
          </a:solidFill>
          <a:ln w="127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6600"/>
                </a:solidFill>
                <a:latin typeface="Century Gothic" pitchFamily="34" charset="0"/>
              </a:rPr>
              <a:t>1 country with Fund Scheme run by industry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Iceland</a:t>
            </a:r>
          </a:p>
        </p:txBody>
      </p:sp>
      <p:cxnSp>
        <p:nvCxnSpPr>
          <p:cNvPr id="13" name="Egyenes összekötő nyíllal 15"/>
          <p:cNvCxnSpPr/>
          <p:nvPr/>
        </p:nvCxnSpPr>
        <p:spPr>
          <a:xfrm flipH="1">
            <a:off x="2914233" y="3229996"/>
            <a:ext cx="734489" cy="202711"/>
          </a:xfrm>
          <a:prstGeom prst="straightConnector1">
            <a:avLst/>
          </a:prstGeom>
          <a:ln w="31750" cap="flat">
            <a:solidFill>
              <a:srgbClr val="006600"/>
            </a:solidFill>
            <a:round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Egyenes összekötő nyíllal 17"/>
          <p:cNvCxnSpPr/>
          <p:nvPr/>
        </p:nvCxnSpPr>
        <p:spPr>
          <a:xfrm flipV="1">
            <a:off x="5600020" y="1987377"/>
            <a:ext cx="806070" cy="540543"/>
          </a:xfrm>
          <a:prstGeom prst="straightConnector1">
            <a:avLst/>
          </a:prstGeom>
          <a:ln w="31750" cap="flat">
            <a:solidFill>
              <a:srgbClr val="006600"/>
            </a:solidFill>
            <a:round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Egyenes összekötő nyíllal 19"/>
          <p:cNvCxnSpPr/>
          <p:nvPr/>
        </p:nvCxnSpPr>
        <p:spPr>
          <a:xfrm flipH="1">
            <a:off x="4605658" y="3576207"/>
            <a:ext cx="8690" cy="930885"/>
          </a:xfrm>
          <a:prstGeom prst="straightConnector1">
            <a:avLst/>
          </a:prstGeom>
          <a:ln w="31750" cap="flat">
            <a:solidFill>
              <a:srgbClr val="006600"/>
            </a:solidFill>
            <a:round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Egyenes összekötő nyíllal 20"/>
          <p:cNvCxnSpPr/>
          <p:nvPr/>
        </p:nvCxnSpPr>
        <p:spPr>
          <a:xfrm>
            <a:off x="5600020" y="3331351"/>
            <a:ext cx="806070" cy="207892"/>
          </a:xfrm>
          <a:prstGeom prst="straightConnector1">
            <a:avLst/>
          </a:prstGeom>
          <a:ln w="31750" cap="flat">
            <a:solidFill>
              <a:srgbClr val="006600"/>
            </a:solidFill>
            <a:round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Egyenes összekötő nyíllal 21"/>
          <p:cNvCxnSpPr>
            <a:endCxn id="7" idx="3"/>
          </p:cNvCxnSpPr>
          <p:nvPr/>
        </p:nvCxnSpPr>
        <p:spPr>
          <a:xfrm flipH="1" flipV="1">
            <a:off x="2914234" y="1987377"/>
            <a:ext cx="797224" cy="454282"/>
          </a:xfrm>
          <a:prstGeom prst="straightConnector1">
            <a:avLst/>
          </a:prstGeom>
          <a:ln w="31750" cap="flat">
            <a:solidFill>
              <a:srgbClr val="006600"/>
            </a:solidFill>
            <a:round/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24"/>
          <p:cNvSpPr txBox="1">
            <a:spLocks/>
          </p:cNvSpPr>
          <p:nvPr/>
        </p:nvSpPr>
        <p:spPr bwMode="auto">
          <a:xfrm>
            <a:off x="521021" y="5887070"/>
            <a:ext cx="554957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ro"/>
                <a:ea typeface="+mn-ea"/>
                <a:cs typeface="He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57896" y="1788424"/>
            <a:ext cx="2295525" cy="2296800"/>
          </a:xfrm>
          <a:prstGeom prst="ellipse">
            <a:avLst/>
          </a:prstGeom>
          <a:solidFill>
            <a:srgbClr val="8BC33E"/>
          </a:solidFill>
          <a:ln w="76200">
            <a:solidFill>
              <a:srgbClr val="1B66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b="1" dirty="0">
                <a:solidFill>
                  <a:schemeClr val="bg1"/>
                </a:solidFill>
                <a:latin typeface="Century Gothic" pitchFamily="34" charset="0"/>
              </a:rPr>
              <a:t>36 European countries</a:t>
            </a:r>
            <a:endParaRPr lang="en-GB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35258" y="1620885"/>
            <a:ext cx="8229600" cy="4537075"/>
          </a:xfrm>
        </p:spPr>
        <p:txBody>
          <a:bodyPr rtlCol="0">
            <a:normAutofit/>
          </a:bodyPr>
          <a:lstStyle/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e-DE" b="1" dirty="0" smtClean="0">
                <a:latin typeface="Century Gothic" pitchFamily="34" charset="0"/>
              </a:rPr>
              <a:t>„</a:t>
            </a:r>
            <a:r>
              <a:rPr lang="en-GB" b="1" dirty="0" smtClean="0">
                <a:latin typeface="Century Gothic" pitchFamily="34" charset="0"/>
              </a:rPr>
              <a:t>Dual model</a:t>
            </a:r>
            <a:r>
              <a:rPr lang="hu-HU" b="1" dirty="0" smtClean="0">
                <a:latin typeface="Century Gothic" pitchFamily="34" charset="0"/>
              </a:rPr>
              <a:t>”</a:t>
            </a:r>
            <a:r>
              <a:rPr lang="en-GB" b="1" dirty="0" smtClean="0">
                <a:latin typeface="Century Gothic" pitchFamily="34" charset="0"/>
              </a:rPr>
              <a:t> (e.g. Austria, Germany)</a:t>
            </a:r>
            <a:endParaRPr lang="en-GB" dirty="0" smtClean="0">
              <a:latin typeface="Century Gothic" pitchFamily="34" charset="0"/>
            </a:endParaRP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Full responsibility for industry for collection, sorting and recycling; separate collection system besides collection of local authorities, very small influence from local authorities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1" dirty="0" smtClean="0">
                <a:latin typeface="Century Gothic" pitchFamily="34" charset="0"/>
              </a:rPr>
              <a:t>„Shared model</a:t>
            </a:r>
            <a:r>
              <a:rPr lang="hu-HU" b="1" dirty="0" smtClean="0">
                <a:latin typeface="Century Gothic" pitchFamily="34" charset="0"/>
              </a:rPr>
              <a:t>”</a:t>
            </a:r>
            <a:r>
              <a:rPr lang="en-GB" b="1" dirty="0" smtClean="0">
                <a:latin typeface="Century Gothic" pitchFamily="34" charset="0"/>
              </a:rPr>
              <a:t> (e.g. France, Spain, Czech Republic)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Shared responsibility between industry and local authorities, common agreements on the way of collection necessary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1" dirty="0" smtClean="0">
                <a:latin typeface="Century Gothic" pitchFamily="34" charset="0"/>
              </a:rPr>
              <a:t>Tradable Credits Model (UK)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No link between industry and collection at local level</a:t>
            </a:r>
            <a:endParaRPr lang="de-DE" dirty="0" smtClean="0">
              <a:latin typeface="Century Gothic" pitchFamily="34" charset="0"/>
            </a:endParaRPr>
          </a:p>
          <a:p>
            <a:pPr marL="714375" indent="-71437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28058" y="174981"/>
            <a:ext cx="8218488" cy="725488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latin typeface="Century Gothic" pitchFamily="34" charset="0"/>
              </a:rPr>
              <a:t>Producer responsibility- several ways of implementation</a:t>
            </a:r>
            <a:endParaRPr lang="en-US" sz="3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35258" y="1620885"/>
            <a:ext cx="8540252" cy="4537075"/>
          </a:xfrm>
        </p:spPr>
        <p:txBody>
          <a:bodyPr rtlCol="0">
            <a:normAutofit fontScale="92500"/>
          </a:bodyPr>
          <a:lstStyle/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e-DE" b="1" dirty="0" smtClean="0">
                <a:latin typeface="Century Gothic" pitchFamily="34" charset="0"/>
              </a:rPr>
              <a:t>„EPR System in </a:t>
            </a:r>
            <a:r>
              <a:rPr lang="de-DE" b="1" dirty="0" err="1" smtClean="0">
                <a:latin typeface="Century Gothic" pitchFamily="34" charset="0"/>
              </a:rPr>
              <a:t>hands</a:t>
            </a:r>
            <a:r>
              <a:rPr lang="de-DE" b="1" dirty="0" smtClean="0">
                <a:latin typeface="Century Gothic" pitchFamily="34" charset="0"/>
              </a:rPr>
              <a:t> of </a:t>
            </a:r>
            <a:r>
              <a:rPr lang="de-DE" b="1" dirty="0" err="1" smtClean="0">
                <a:latin typeface="Century Gothic" pitchFamily="34" charset="0"/>
              </a:rPr>
              <a:t>obliged</a:t>
            </a:r>
            <a:r>
              <a:rPr lang="de-DE" b="1" dirty="0" smtClean="0">
                <a:latin typeface="Century Gothic" pitchFamily="34" charset="0"/>
              </a:rPr>
              <a:t> </a:t>
            </a:r>
            <a:r>
              <a:rPr lang="de-DE" b="1" dirty="0" err="1" smtClean="0">
                <a:latin typeface="Century Gothic" pitchFamily="34" charset="0"/>
              </a:rPr>
              <a:t>industry</a:t>
            </a:r>
            <a:r>
              <a:rPr lang="de-DE" b="1" dirty="0" smtClean="0">
                <a:latin typeface="Century Gothic" pitchFamily="34" charset="0"/>
              </a:rPr>
              <a:t>“ (</a:t>
            </a:r>
            <a:r>
              <a:rPr lang="de-DE" b="1" dirty="0" err="1" smtClean="0">
                <a:latin typeface="Century Gothic" pitchFamily="34" charset="0"/>
              </a:rPr>
              <a:t>Belgium</a:t>
            </a:r>
            <a:r>
              <a:rPr lang="de-DE" b="1" dirty="0" smtClean="0">
                <a:latin typeface="Century Gothic" pitchFamily="34" charset="0"/>
              </a:rPr>
              <a:t>, Spain, </a:t>
            </a:r>
            <a:r>
              <a:rPr lang="de-DE" b="1" dirty="0" err="1" smtClean="0">
                <a:latin typeface="Century Gothic" pitchFamily="34" charset="0"/>
              </a:rPr>
              <a:t>Italy</a:t>
            </a:r>
            <a:r>
              <a:rPr lang="de-DE" b="1" dirty="0" smtClean="0">
                <a:latin typeface="Century Gothic" pitchFamily="34" charset="0"/>
              </a:rPr>
              <a:t>, </a:t>
            </a:r>
            <a:r>
              <a:rPr lang="de-DE" b="1" dirty="0" err="1" smtClean="0">
                <a:latin typeface="Century Gothic" pitchFamily="34" charset="0"/>
              </a:rPr>
              <a:t>Netherlands</a:t>
            </a:r>
            <a:r>
              <a:rPr lang="de-DE" b="1" dirty="0" smtClean="0">
                <a:latin typeface="Century Gothic" pitchFamily="34" charset="0"/>
              </a:rPr>
              <a:t>, </a:t>
            </a:r>
            <a:r>
              <a:rPr lang="de-DE" b="1" dirty="0" err="1" smtClean="0">
                <a:latin typeface="Century Gothic" pitchFamily="34" charset="0"/>
              </a:rPr>
              <a:t>Norway</a:t>
            </a:r>
            <a:r>
              <a:rPr lang="de-DE" b="1" dirty="0" smtClean="0">
                <a:latin typeface="Century Gothic" pitchFamily="34" charset="0"/>
              </a:rPr>
              <a:t>, Czech, France, </a:t>
            </a:r>
            <a:r>
              <a:rPr lang="de-DE" b="1" dirty="0" err="1" smtClean="0">
                <a:latin typeface="Century Gothic" pitchFamily="34" charset="0"/>
              </a:rPr>
              <a:t>Ireland</a:t>
            </a:r>
            <a:r>
              <a:rPr lang="de-DE" b="1" dirty="0" smtClean="0">
                <a:latin typeface="Century Gothic" pitchFamily="34" charset="0"/>
              </a:rPr>
              <a:t>, Portugal, ….)</a:t>
            </a:r>
            <a:endParaRPr lang="en-GB" dirty="0" smtClean="0">
              <a:latin typeface="Century Gothic" pitchFamily="34" charset="0"/>
            </a:endParaRPr>
          </a:p>
          <a:p>
            <a:pPr marL="714375" lvl="2" indent="-714375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Obliged industry has created 1 common non profit entity that collects the necessary funding, cooperates with local authorities and ensures recycling in most cost-efficient + environmental way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1" dirty="0" smtClean="0">
                <a:latin typeface="Century Gothic" pitchFamily="34" charset="0"/>
              </a:rPr>
              <a:t>„</a:t>
            </a:r>
            <a:r>
              <a:rPr lang="de-DE" b="1" dirty="0" err="1" smtClean="0">
                <a:latin typeface="Century Gothic" pitchFamily="34" charset="0"/>
              </a:rPr>
              <a:t>Vertical</a:t>
            </a:r>
            <a:r>
              <a:rPr lang="de-DE" b="1" dirty="0" smtClean="0">
                <a:latin typeface="Century Gothic" pitchFamily="34" charset="0"/>
              </a:rPr>
              <a:t> </a:t>
            </a:r>
            <a:r>
              <a:rPr lang="de-DE" b="1" dirty="0" err="1" smtClean="0">
                <a:latin typeface="Century Gothic" pitchFamily="34" charset="0"/>
              </a:rPr>
              <a:t>integrated</a:t>
            </a:r>
            <a:r>
              <a:rPr lang="de-DE" b="1" dirty="0" smtClean="0">
                <a:latin typeface="Century Gothic" pitchFamily="34" charset="0"/>
              </a:rPr>
              <a:t> </a:t>
            </a:r>
            <a:r>
              <a:rPr lang="de-DE" b="1" dirty="0" err="1" smtClean="0">
                <a:latin typeface="Century Gothic" pitchFamily="34" charset="0"/>
              </a:rPr>
              <a:t>systems</a:t>
            </a:r>
            <a:r>
              <a:rPr lang="de-DE" b="1" dirty="0" smtClean="0">
                <a:latin typeface="Century Gothic" pitchFamily="34" charset="0"/>
              </a:rPr>
              <a:t>“ (Germany, </a:t>
            </a:r>
            <a:r>
              <a:rPr lang="de-DE" b="1" dirty="0" err="1" smtClean="0">
                <a:latin typeface="Century Gothic" pitchFamily="34" charset="0"/>
              </a:rPr>
              <a:t>Poland</a:t>
            </a:r>
            <a:r>
              <a:rPr lang="de-DE" b="1" dirty="0" smtClean="0">
                <a:latin typeface="Century Gothic" pitchFamily="34" charset="0"/>
              </a:rPr>
              <a:t>, Romania, </a:t>
            </a:r>
            <a:r>
              <a:rPr lang="de-DE" b="1" dirty="0" err="1" smtClean="0">
                <a:latin typeface="Century Gothic" pitchFamily="34" charset="0"/>
              </a:rPr>
              <a:t>Bulgaria</a:t>
            </a:r>
            <a:r>
              <a:rPr lang="de-DE" b="1" dirty="0" smtClean="0">
                <a:latin typeface="Century Gothic" pitchFamily="34" charset="0"/>
              </a:rPr>
              <a:t>.. </a:t>
            </a:r>
            <a:r>
              <a:rPr lang="en-GB" b="1" dirty="0" smtClean="0">
                <a:latin typeface="Century Gothic" pitchFamily="34" charset="0"/>
              </a:rPr>
              <a:t>)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Several usually profit oriented entities compete to attract obliged companies; waste management differs from country to country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b="1" dirty="0" smtClean="0">
                <a:latin typeface="Century Gothic" pitchFamily="34" charset="0"/>
              </a:rPr>
              <a:t>Tradable Credits Model with several traders (UK)</a:t>
            </a:r>
          </a:p>
          <a:p>
            <a:pPr marL="714375" lvl="2" indent="-714375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dirty="0" smtClean="0">
                <a:latin typeface="Century Gothic" pitchFamily="34" charset="0"/>
              </a:rPr>
              <a:t>	No link between industry and collection at local level, no operational responsibility, virtual competition</a:t>
            </a:r>
            <a:endParaRPr lang="de-DE" dirty="0" smtClean="0">
              <a:latin typeface="Century Gothic" pitchFamily="34" charset="0"/>
            </a:endParaRPr>
          </a:p>
          <a:p>
            <a:pPr marL="714375" indent="-71437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28058" y="174981"/>
            <a:ext cx="8218488" cy="725488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 smtClean="0">
                <a:latin typeface="Century Gothic" pitchFamily="34" charset="0"/>
              </a:rPr>
              <a:t>Producer responsibility- several ways of implementation</a:t>
            </a:r>
            <a:endParaRPr lang="en-US" sz="3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16328" cy="450000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Germany:</a:t>
            </a:r>
          </a:p>
          <a:p>
            <a:pPr lvl="1"/>
            <a:r>
              <a:rPr lang="de-DE" dirty="0" smtClean="0"/>
              <a:t>Collection </a:t>
            </a:r>
            <a:r>
              <a:rPr lang="de-DE" dirty="0" err="1" smtClean="0"/>
              <a:t>infrastructure</a:t>
            </a:r>
            <a:r>
              <a:rPr lang="de-DE" dirty="0" smtClean="0"/>
              <a:t> was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in 15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 (DSD, 1990 – 2005) and </a:t>
            </a:r>
            <a:r>
              <a:rPr lang="de-DE" dirty="0" err="1" smtClean="0"/>
              <a:t>by</a:t>
            </a:r>
            <a:r>
              <a:rPr lang="de-DE" dirty="0" smtClean="0"/>
              <a:t> 10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and </a:t>
            </a:r>
            <a:r>
              <a:rPr lang="de-DE" dirty="0" err="1" smtClean="0"/>
              <a:t>sorting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endParaRPr lang="de-DE" dirty="0" smtClean="0"/>
          </a:p>
          <a:p>
            <a:pPr lvl="1"/>
            <a:r>
              <a:rPr lang="de-DE" dirty="0" smtClean="0"/>
              <a:t>So, </a:t>
            </a:r>
            <a:r>
              <a:rPr lang="de-DE" dirty="0" err="1" smtClean="0"/>
              <a:t>competition</a:t>
            </a:r>
            <a:r>
              <a:rPr lang="de-DE" dirty="0" smtClean="0"/>
              <a:t> on </a:t>
            </a:r>
            <a:r>
              <a:rPr lang="de-DE" dirty="0" err="1" smtClean="0"/>
              <a:t>collection</a:t>
            </a:r>
            <a:r>
              <a:rPr lang="de-DE" dirty="0" smtClean="0"/>
              <a:t> and </a:t>
            </a:r>
            <a:r>
              <a:rPr lang="de-DE" dirty="0" err="1" smtClean="0"/>
              <a:t>sorting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2003 / 2004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of </a:t>
            </a:r>
            <a:r>
              <a:rPr lang="de-DE" dirty="0" err="1" smtClean="0"/>
              <a:t>about</a:t>
            </a:r>
            <a:r>
              <a:rPr lang="de-DE" dirty="0" smtClean="0"/>
              <a:t> 50%!</a:t>
            </a:r>
          </a:p>
          <a:p>
            <a:pPr lvl="1"/>
            <a:r>
              <a:rPr lang="de-DE" dirty="0" err="1" smtClean="0"/>
              <a:t>Since</a:t>
            </a:r>
            <a:r>
              <a:rPr lang="de-DE" dirty="0" smtClean="0"/>
              <a:t> 2005,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profit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(</a:t>
            </a:r>
            <a:r>
              <a:rPr lang="de-DE" dirty="0" err="1" smtClean="0"/>
              <a:t>currently</a:t>
            </a:r>
            <a:r>
              <a:rPr lang="de-DE" dirty="0" smtClean="0"/>
              <a:t> 10, but </a:t>
            </a:r>
            <a:r>
              <a:rPr lang="de-DE" dirty="0" err="1" smtClean="0"/>
              <a:t>growing</a:t>
            </a:r>
            <a:r>
              <a:rPr lang="de-DE" dirty="0" smtClean="0"/>
              <a:t>)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endParaRPr lang="de-DE" dirty="0" smtClean="0"/>
          </a:p>
          <a:p>
            <a:pPr lvl="1"/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2012, </a:t>
            </a:r>
            <a:r>
              <a:rPr lang="de-DE" dirty="0" err="1" smtClean="0"/>
              <a:t>only</a:t>
            </a:r>
            <a:r>
              <a:rPr lang="de-DE" dirty="0" smtClean="0"/>
              <a:t> DSD </a:t>
            </a:r>
            <a:r>
              <a:rPr lang="de-DE" dirty="0" err="1" smtClean="0"/>
              <a:t>tendered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;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tendering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all </a:t>
            </a:r>
            <a:r>
              <a:rPr lang="de-DE" dirty="0" err="1" smtClean="0"/>
              <a:t>PRO‘s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a </a:t>
            </a:r>
            <a:r>
              <a:rPr lang="de-DE" dirty="0" err="1" smtClean="0"/>
              <a:t>lottery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and a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 smtClean="0"/>
          </a:p>
          <a:p>
            <a:pPr lvl="1"/>
            <a:r>
              <a:rPr lang="de-DE" dirty="0" smtClean="0"/>
              <a:t>As 6 of </a:t>
            </a:r>
            <a:r>
              <a:rPr lang="de-DE" dirty="0" err="1" smtClean="0"/>
              <a:t>the</a:t>
            </a:r>
            <a:r>
              <a:rPr lang="de-DE" dirty="0" smtClean="0"/>
              <a:t> 10 </a:t>
            </a:r>
            <a:r>
              <a:rPr lang="de-DE" dirty="0" err="1" smtClean="0"/>
              <a:t>PRO‘s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anti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of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Clearing House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 </a:t>
            </a:r>
            <a:r>
              <a:rPr lang="de-DE" dirty="0" err="1" smtClean="0"/>
              <a:t>collects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and </a:t>
            </a:r>
            <a:r>
              <a:rPr lang="de-DE" dirty="0" err="1" smtClean="0"/>
              <a:t>publishes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16328" cy="450000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Germany:</a:t>
            </a:r>
          </a:p>
          <a:p>
            <a:pPr lvl="1"/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treated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way</a:t>
            </a:r>
            <a:r>
              <a:rPr lang="de-DE" dirty="0" smtClean="0"/>
              <a:t> ; Every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pays</a:t>
            </a:r>
            <a:r>
              <a:rPr lang="de-DE" dirty="0" smtClean="0"/>
              <a:t> a different </a:t>
            </a:r>
            <a:r>
              <a:rPr lang="de-DE" dirty="0" err="1" smtClean="0"/>
              <a:t>fee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PRO‘s</a:t>
            </a:r>
            <a:endParaRPr lang="de-DE" dirty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transparent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endParaRPr lang="de-DE" dirty="0" smtClean="0"/>
          </a:p>
          <a:p>
            <a:pPr lvl="1"/>
            <a:r>
              <a:rPr lang="de-DE" dirty="0" smtClean="0"/>
              <a:t>So </a:t>
            </a:r>
            <a:r>
              <a:rPr lang="de-DE" dirty="0" err="1" smtClean="0"/>
              <a:t>called</a:t>
            </a:r>
            <a:r>
              <a:rPr lang="de-DE" dirty="0" smtClean="0"/>
              <a:t> A – </a:t>
            </a:r>
            <a:r>
              <a:rPr lang="de-DE" dirty="0" err="1" smtClean="0"/>
              <a:t>clients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C – </a:t>
            </a:r>
            <a:r>
              <a:rPr lang="de-DE" dirty="0" err="1" smtClean="0"/>
              <a:t>clients</a:t>
            </a:r>
            <a:endParaRPr lang="de-DE" dirty="0" smtClean="0"/>
          </a:p>
          <a:p>
            <a:pPr lvl="1"/>
            <a:r>
              <a:rPr lang="de-DE" dirty="0" smtClean="0"/>
              <a:t>Services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– </a:t>
            </a:r>
            <a:r>
              <a:rPr lang="de-DE" dirty="0" err="1" smtClean="0"/>
              <a:t>clients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sorted</a:t>
            </a:r>
            <a:r>
              <a:rPr lang="de-DE" dirty="0" smtClean="0"/>
              <a:t>, </a:t>
            </a:r>
            <a:r>
              <a:rPr lang="de-DE" dirty="0" err="1" smtClean="0"/>
              <a:t>recycled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recovered</a:t>
            </a:r>
            <a:endParaRPr lang="de-DE" dirty="0" smtClean="0"/>
          </a:p>
          <a:p>
            <a:pPr lvl="1"/>
            <a:r>
              <a:rPr lang="de-DE" dirty="0"/>
              <a:t>Free </a:t>
            </a:r>
            <a:r>
              <a:rPr lang="de-DE" dirty="0" err="1"/>
              <a:t>rider</a:t>
            </a:r>
            <a:r>
              <a:rPr lang="de-DE" dirty="0"/>
              <a:t> rate </a:t>
            </a:r>
            <a:r>
              <a:rPr lang="de-DE" dirty="0" err="1"/>
              <a:t>minimum</a:t>
            </a:r>
            <a:r>
              <a:rPr lang="de-DE" dirty="0"/>
              <a:t> 33</a:t>
            </a:r>
            <a:r>
              <a:rPr lang="de-DE" dirty="0" smtClean="0"/>
              <a:t>%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nationwide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anymore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prevention</a:t>
            </a:r>
            <a:r>
              <a:rPr lang="de-DE" dirty="0" smtClean="0"/>
              <a:t> / </a:t>
            </a:r>
            <a:r>
              <a:rPr lang="de-DE" dirty="0" err="1" smtClean="0"/>
              <a:t>eco</a:t>
            </a:r>
            <a:r>
              <a:rPr lang="de-DE" dirty="0" smtClean="0"/>
              <a:t> – design initiatives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anymore</a:t>
            </a:r>
            <a:endParaRPr lang="de-DE" dirty="0"/>
          </a:p>
          <a:p>
            <a:pPr marL="4500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9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489284" cy="45000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Germany:</a:t>
            </a:r>
          </a:p>
          <a:p>
            <a:pPr lvl="1"/>
            <a:r>
              <a:rPr lang="de-DE" dirty="0" smtClean="0"/>
              <a:t>Collection of 2.4 </a:t>
            </a:r>
            <a:r>
              <a:rPr lang="de-DE" dirty="0" err="1" smtClean="0"/>
              <a:t>million</a:t>
            </a:r>
            <a:r>
              <a:rPr lang="de-DE" dirty="0" smtClean="0"/>
              <a:t> t of </a:t>
            </a:r>
            <a:r>
              <a:rPr lang="de-DE" dirty="0" err="1" smtClean="0"/>
              <a:t>lightweight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(2012)</a:t>
            </a:r>
          </a:p>
          <a:p>
            <a:pPr lvl="1"/>
            <a:r>
              <a:rPr lang="de-DE" dirty="0" err="1" smtClean="0"/>
              <a:t>Reported</a:t>
            </a:r>
            <a:r>
              <a:rPr lang="de-DE" dirty="0" smtClean="0"/>
              <a:t> and </a:t>
            </a:r>
            <a:r>
              <a:rPr lang="de-DE" dirty="0" err="1" smtClean="0"/>
              <a:t>paid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PRO‘s</a:t>
            </a:r>
            <a:r>
              <a:rPr lang="de-DE" dirty="0" smtClean="0"/>
              <a:t> 1.2 </a:t>
            </a:r>
            <a:r>
              <a:rPr lang="de-DE" dirty="0" err="1" smtClean="0"/>
              <a:t>million</a:t>
            </a:r>
            <a:r>
              <a:rPr lang="de-DE" dirty="0" smtClean="0"/>
              <a:t> t (2012);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amounts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dropping</a:t>
            </a:r>
            <a:r>
              <a:rPr lang="de-DE" dirty="0" smtClean="0"/>
              <a:t> in 2014 </a:t>
            </a:r>
            <a:r>
              <a:rPr lang="de-DE" dirty="0" err="1" smtClean="0"/>
              <a:t>below</a:t>
            </a:r>
            <a:r>
              <a:rPr lang="de-DE" dirty="0" smtClean="0"/>
              <a:t> 800.000t</a:t>
            </a:r>
          </a:p>
          <a:p>
            <a:pPr lvl="1"/>
            <a:r>
              <a:rPr lang="de-DE" dirty="0" err="1" smtClean="0"/>
              <a:t>Recycled</a:t>
            </a:r>
            <a:r>
              <a:rPr lang="de-DE" dirty="0" smtClean="0"/>
              <a:t> </a:t>
            </a:r>
            <a:r>
              <a:rPr lang="de-DE" dirty="0" err="1" smtClean="0"/>
              <a:t>plastics</a:t>
            </a:r>
            <a:r>
              <a:rPr lang="de-DE" dirty="0" smtClean="0"/>
              <a:t> 400.000t (2012)</a:t>
            </a:r>
          </a:p>
          <a:p>
            <a:pPr lvl="1"/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of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happy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!</a:t>
            </a:r>
          </a:p>
          <a:p>
            <a:pPr lvl="1"/>
            <a:r>
              <a:rPr lang="de-DE" dirty="0" err="1" smtClean="0"/>
              <a:t>Ministry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Clearing House </a:t>
            </a:r>
            <a:r>
              <a:rPr lang="de-DE" dirty="0" err="1" smtClean="0"/>
              <a:t>sovereign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enforcement</a:t>
            </a:r>
            <a:r>
              <a:rPr lang="de-DE" dirty="0" smtClean="0"/>
              <a:t> +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Parliament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will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 smtClean="0"/>
              <a:t> an „</a:t>
            </a:r>
            <a:r>
              <a:rPr lang="de-DE" dirty="0" err="1" smtClean="0"/>
              <a:t>emergency</a:t>
            </a:r>
            <a:r>
              <a:rPr lang="de-DE" dirty="0" smtClean="0"/>
              <a:t>-revision“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stop</a:t>
            </a:r>
            <a:r>
              <a:rPr lang="de-DE" dirty="0" smtClean="0"/>
              <a:t> </a:t>
            </a:r>
            <a:r>
              <a:rPr lang="de-DE" dirty="0" err="1" smtClean="0"/>
              <a:t>loopholes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9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16328" cy="4500000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Poland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About</a:t>
            </a:r>
            <a:r>
              <a:rPr lang="de-DE" dirty="0" smtClean="0"/>
              <a:t> 40 </a:t>
            </a:r>
            <a:r>
              <a:rPr lang="de-DE" dirty="0" err="1" smtClean="0"/>
              <a:t>PRO‘s</a:t>
            </a:r>
            <a:r>
              <a:rPr lang="de-DE" dirty="0" smtClean="0"/>
              <a:t>, </a:t>
            </a:r>
            <a:r>
              <a:rPr lang="de-DE" dirty="0" err="1" smtClean="0"/>
              <a:t>thereof</a:t>
            </a:r>
            <a:r>
              <a:rPr lang="de-DE" dirty="0" smtClean="0"/>
              <a:t> 1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(</a:t>
            </a:r>
            <a:r>
              <a:rPr lang="de-DE" dirty="0" err="1" smtClean="0"/>
              <a:t>Rekopol</a:t>
            </a:r>
            <a:r>
              <a:rPr lang="de-DE" dirty="0"/>
              <a:t>)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municipalities</a:t>
            </a:r>
            <a:r>
              <a:rPr lang="de-DE" dirty="0" smtClean="0"/>
              <a:t> / </a:t>
            </a:r>
            <a:r>
              <a:rPr lang="de-DE" dirty="0" err="1" smtClean="0"/>
              <a:t>households</a:t>
            </a:r>
            <a:endParaRPr lang="de-DE" dirty="0" smtClean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PRO‘s</a:t>
            </a:r>
            <a:r>
              <a:rPr lang="de-DE" dirty="0" smtClean="0"/>
              <a:t> </a:t>
            </a:r>
            <a:r>
              <a:rPr lang="de-DE" dirty="0" err="1" smtClean="0"/>
              <a:t>concentrate</a:t>
            </a:r>
            <a:r>
              <a:rPr lang="de-DE" dirty="0" smtClean="0"/>
              <a:t> (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plastics</a:t>
            </a:r>
            <a:r>
              <a:rPr lang="de-DE" dirty="0" smtClean="0"/>
              <a:t>) on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endParaRPr lang="de-DE" dirty="0" smtClean="0"/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Rekopol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investing</a:t>
            </a:r>
            <a:r>
              <a:rPr lang="de-DE" dirty="0" smtClean="0"/>
              <a:t> in 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,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 and </a:t>
            </a:r>
            <a:r>
              <a:rPr lang="de-DE" dirty="0" err="1" smtClean="0"/>
              <a:t>prevention</a:t>
            </a:r>
            <a:endParaRPr lang="de-DE" dirty="0" smtClean="0"/>
          </a:p>
          <a:p>
            <a:pPr lvl="1"/>
            <a:r>
              <a:rPr lang="de-DE" dirty="0" smtClean="0"/>
              <a:t>So,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separate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5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3899" y="1514901"/>
            <a:ext cx="8625385" cy="466753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Romania:</a:t>
            </a:r>
          </a:p>
          <a:p>
            <a:pPr lvl="1"/>
            <a:r>
              <a:rPr lang="de-DE" dirty="0" err="1" smtClean="0"/>
              <a:t>About</a:t>
            </a:r>
            <a:r>
              <a:rPr lang="de-DE" dirty="0" smtClean="0"/>
              <a:t> 6 </a:t>
            </a:r>
            <a:r>
              <a:rPr lang="de-DE" dirty="0" err="1" smtClean="0"/>
              <a:t>PRO‘s</a:t>
            </a:r>
            <a:r>
              <a:rPr lang="de-DE" dirty="0" smtClean="0"/>
              <a:t>, </a:t>
            </a:r>
            <a:r>
              <a:rPr lang="de-DE" dirty="0" err="1" smtClean="0"/>
              <a:t>thereof</a:t>
            </a:r>
            <a:r>
              <a:rPr lang="de-DE" dirty="0" smtClean="0"/>
              <a:t> 1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(Eco Rom)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municipalities</a:t>
            </a:r>
            <a:r>
              <a:rPr lang="de-DE" dirty="0" smtClean="0"/>
              <a:t> / </a:t>
            </a:r>
            <a:r>
              <a:rPr lang="de-DE" dirty="0" err="1" smtClean="0"/>
              <a:t>households</a:t>
            </a:r>
            <a:endParaRPr lang="de-DE" dirty="0" smtClean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concentrate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plastics</a:t>
            </a:r>
            <a:r>
              <a:rPr lang="de-DE" dirty="0" smtClean="0"/>
              <a:t> on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endParaRPr lang="de-DE" dirty="0" smtClean="0"/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Eco Rom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investing</a:t>
            </a:r>
            <a:r>
              <a:rPr lang="de-DE" dirty="0" smtClean="0"/>
              <a:t> in 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,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 and </a:t>
            </a:r>
            <a:r>
              <a:rPr lang="de-DE" dirty="0" err="1" smtClean="0"/>
              <a:t>prevention</a:t>
            </a:r>
            <a:endParaRPr lang="de-DE" dirty="0" smtClean="0"/>
          </a:p>
          <a:p>
            <a:pPr lvl="1"/>
            <a:r>
              <a:rPr lang="de-DE" dirty="0" smtClean="0"/>
              <a:t>So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separate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 smtClean="0"/>
              <a:t>infrastructure</a:t>
            </a:r>
            <a:endParaRPr lang="de-DE" dirty="0"/>
          </a:p>
          <a:p>
            <a:r>
              <a:rPr lang="de-DE" dirty="0" smtClean="0"/>
              <a:t>Same </a:t>
            </a:r>
            <a:r>
              <a:rPr lang="de-DE" dirty="0" err="1" smtClean="0"/>
              <a:t>counts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Bulgaria</a:t>
            </a:r>
            <a:r>
              <a:rPr lang="de-DE" dirty="0" smtClean="0"/>
              <a:t>, </a:t>
            </a:r>
            <a:r>
              <a:rPr lang="de-DE" dirty="0" err="1" smtClean="0"/>
              <a:t>Slovakia</a:t>
            </a:r>
            <a:r>
              <a:rPr lang="de-DE" dirty="0" smtClean="0"/>
              <a:t> etc.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23900" y="1620000"/>
            <a:ext cx="7734300" cy="4500000"/>
          </a:xfrm>
        </p:spPr>
        <p:txBody>
          <a:bodyPr anchor="ctr">
            <a:normAutofit/>
          </a:bodyPr>
          <a:lstStyle/>
          <a:p>
            <a:r>
              <a:rPr lang="de-DE" sz="2400" dirty="0" smtClean="0">
                <a:latin typeface="Century Gothic" panose="020B0502020202020204" pitchFamily="34" charset="0"/>
              </a:rPr>
              <a:t>Established in 2013.</a:t>
            </a:r>
          </a:p>
          <a:p>
            <a:pPr algn="just"/>
            <a:r>
              <a:rPr lang="en-GB" sz="2400" dirty="0" smtClean="0">
                <a:latin typeface="Century Gothic" panose="020B0502020202020204" pitchFamily="34" charset="0"/>
              </a:rPr>
              <a:t>New coalition for </a:t>
            </a:r>
            <a:r>
              <a:rPr lang="en-GB" sz="2400" dirty="0">
                <a:latin typeface="Century Gothic" panose="020B0502020202020204" pitchFamily="34" charset="0"/>
              </a:rPr>
              <a:t>packaging and packaging waste recovery and recycling </a:t>
            </a:r>
            <a:r>
              <a:rPr lang="en-GB" sz="2400" dirty="0" smtClean="0">
                <a:latin typeface="Century Gothic" panose="020B0502020202020204" pitchFamily="34" charset="0"/>
              </a:rPr>
              <a:t>systems (compliance schemes) </a:t>
            </a:r>
            <a:r>
              <a:rPr lang="en-GB" sz="2400" dirty="0">
                <a:latin typeface="Century Gothic" panose="020B0502020202020204" pitchFamily="34" charset="0"/>
              </a:rPr>
              <a:t>which are owned by obliged </a:t>
            </a:r>
            <a:r>
              <a:rPr lang="en-GB" sz="2400" dirty="0" smtClean="0">
                <a:latin typeface="Century Gothic" panose="020B0502020202020204" pitchFamily="34" charset="0"/>
              </a:rPr>
              <a:t>industry.</a:t>
            </a:r>
          </a:p>
          <a:p>
            <a:r>
              <a:rPr lang="en-GB" sz="2400" dirty="0" smtClean="0">
                <a:latin typeface="Century Gothic" panose="020B0502020202020204" pitchFamily="34" charset="0"/>
              </a:rPr>
              <a:t>Strong focus on inhabitants and municipal / household packaging.</a:t>
            </a:r>
            <a:endParaRPr lang="de-DE" sz="2400" dirty="0">
              <a:latin typeface="Century Gothic" panose="020B0502020202020204" pitchFamily="34" charset="0"/>
            </a:endParaRPr>
          </a:p>
          <a:p>
            <a:pPr algn="just"/>
            <a:r>
              <a:rPr lang="de-DE" sz="2400" dirty="0" err="1" smtClean="0">
                <a:latin typeface="Century Gothic" panose="020B0502020202020204" pitchFamily="34" charset="0"/>
              </a:rPr>
              <a:t>Currently</a:t>
            </a:r>
            <a:r>
              <a:rPr lang="de-DE" sz="2400" dirty="0" smtClean="0">
                <a:latin typeface="Century Gothic" panose="020B0502020202020204" pitchFamily="34" charset="0"/>
              </a:rPr>
              <a:t>, 19 members in 16 European countries and in Israel and Quebec, Canada.</a:t>
            </a:r>
          </a:p>
          <a:p>
            <a:pPr algn="just"/>
            <a:r>
              <a:rPr lang="de-DE" sz="2400" dirty="0" smtClean="0">
                <a:latin typeface="Century Gothic" panose="020B0502020202020204" pitchFamily="34" charset="0"/>
              </a:rPr>
              <a:t>Working in close partnership with obliged </a:t>
            </a:r>
            <a:r>
              <a:rPr lang="de-DE" sz="2400" dirty="0">
                <a:latin typeface="Century Gothic" panose="020B0502020202020204" pitchFamily="34" charset="0"/>
              </a:rPr>
              <a:t>companies and </a:t>
            </a:r>
            <a:r>
              <a:rPr lang="de-DE" sz="2400" dirty="0" err="1" smtClean="0">
                <a:latin typeface="Century Gothic" panose="020B0502020202020204" pitchFamily="34" charset="0"/>
              </a:rPr>
              <a:t>local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authorities</a:t>
            </a:r>
            <a:r>
              <a:rPr lang="de-DE" sz="2400" dirty="0" smtClean="0">
                <a:latin typeface="Century Gothic" panose="020B0502020202020204" pitchFamily="34" charset="0"/>
              </a:rPr>
              <a:t>.</a:t>
            </a:r>
          </a:p>
          <a:p>
            <a:endParaRPr lang="de-DE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entury Gothic" panose="020B0502020202020204" pitchFamily="34" charset="0"/>
              </a:rPr>
              <a:t>We are EXPRA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smtClean="0"/>
              <a:t>Every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3899" y="1514901"/>
            <a:ext cx="8625385" cy="4667535"/>
          </a:xfrm>
        </p:spPr>
        <p:txBody>
          <a:bodyPr>
            <a:normAutofit fontScale="92500"/>
          </a:bodyPr>
          <a:lstStyle/>
          <a:p>
            <a:r>
              <a:rPr lang="de-DE" dirty="0" err="1" smtClean="0"/>
              <a:t>Slovenia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About</a:t>
            </a:r>
            <a:r>
              <a:rPr lang="de-DE" dirty="0" smtClean="0"/>
              <a:t> 5 </a:t>
            </a:r>
            <a:r>
              <a:rPr lang="de-DE" dirty="0" err="1" smtClean="0"/>
              <a:t>PRO‘s</a:t>
            </a:r>
            <a:r>
              <a:rPr lang="de-DE" dirty="0" smtClean="0"/>
              <a:t>, </a:t>
            </a:r>
            <a:r>
              <a:rPr lang="de-DE" dirty="0" err="1" smtClean="0"/>
              <a:t>thereof</a:t>
            </a:r>
            <a:r>
              <a:rPr lang="de-DE" dirty="0" smtClean="0"/>
              <a:t> 1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(SLOPAK);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vertically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obligation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municipalities</a:t>
            </a:r>
            <a:endParaRPr lang="de-DE" dirty="0" smtClean="0"/>
          </a:p>
          <a:p>
            <a:pPr lvl="1"/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separately</a:t>
            </a:r>
            <a:r>
              <a:rPr lang="de-DE" dirty="0" smtClean="0"/>
              <a:t> but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PRO‘s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refusing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pay</a:t>
            </a:r>
            <a:r>
              <a:rPr lang="de-DE" dirty="0" smtClean="0"/>
              <a:t> and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endParaRPr lang="de-DE" dirty="0" smtClean="0"/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concentrate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plastics</a:t>
            </a:r>
            <a:r>
              <a:rPr lang="de-DE" dirty="0" smtClean="0"/>
              <a:t> on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endParaRPr lang="de-DE" dirty="0" smtClean="0"/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SLOPAK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packaging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, </a:t>
            </a:r>
            <a:r>
              <a:rPr lang="de-DE" dirty="0" err="1" smtClean="0"/>
              <a:t>awareness</a:t>
            </a:r>
            <a:r>
              <a:rPr lang="de-DE" dirty="0" smtClean="0"/>
              <a:t> </a:t>
            </a:r>
            <a:r>
              <a:rPr lang="de-DE" dirty="0" err="1" smtClean="0"/>
              <a:t>raising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r>
              <a:rPr lang="de-DE" dirty="0" smtClean="0"/>
              <a:t> and </a:t>
            </a:r>
            <a:r>
              <a:rPr lang="de-DE" dirty="0" err="1" smtClean="0"/>
              <a:t>prevention</a:t>
            </a:r>
            <a:endParaRPr lang="de-DE" dirty="0" smtClean="0"/>
          </a:p>
          <a:p>
            <a:pPr lvl="1"/>
            <a:r>
              <a:rPr lang="de-DE" dirty="0" smtClean="0"/>
              <a:t>SLOPAK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difficulties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sorting</a:t>
            </a:r>
            <a:r>
              <a:rPr lang="de-DE" dirty="0" smtClean="0"/>
              <a:t> and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owned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competitors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692076" y="1535231"/>
            <a:ext cx="4967288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000" dirty="0">
                <a:latin typeface="Microsoft Sans Serif" pitchFamily="34" charset="0"/>
              </a:rPr>
              <a:t>Parties responsible for packaging (fillers)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084064" y="4522906"/>
            <a:ext cx="239553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dirty="0">
                <a:latin typeface="Microsoft Sans Serif" pitchFamily="34" charset="0"/>
              </a:rPr>
              <a:t>(Inter)municipalities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938639" y="5351581"/>
            <a:ext cx="1309687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000" dirty="0">
                <a:latin typeface="Microsoft Sans Serif" pitchFamily="34" charset="0"/>
              </a:rPr>
              <a:t>Recyclers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95089" y="5353169"/>
            <a:ext cx="3759200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000" dirty="0">
                <a:latin typeface="Microsoft Sans Serif" pitchFamily="34" charset="0"/>
              </a:rPr>
              <a:t>Waste management companies</a:t>
            </a:r>
          </a:p>
        </p:txBody>
      </p:sp>
      <p:cxnSp>
        <p:nvCxnSpPr>
          <p:cNvPr id="11271" name="AutoShape 6"/>
          <p:cNvCxnSpPr>
            <a:cxnSpLocks noChangeShapeType="1"/>
          </p:cNvCxnSpPr>
          <p:nvPr/>
        </p:nvCxnSpPr>
        <p:spPr bwMode="auto">
          <a:xfrm>
            <a:off x="4176514" y="2039064"/>
            <a:ext cx="4762" cy="601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72" name="AutoShape 7"/>
          <p:cNvCxnSpPr>
            <a:cxnSpLocks noChangeShapeType="1"/>
            <a:endCxn id="11268" idx="0"/>
          </p:cNvCxnSpPr>
          <p:nvPr/>
        </p:nvCxnSpPr>
        <p:spPr bwMode="auto">
          <a:xfrm flipH="1">
            <a:off x="2282626" y="3479919"/>
            <a:ext cx="1978025" cy="10429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73" name="AutoShape 8"/>
          <p:cNvCxnSpPr>
            <a:cxnSpLocks noChangeShapeType="1"/>
            <a:stCxn id="11268" idx="2"/>
            <a:endCxn id="11270" idx="0"/>
          </p:cNvCxnSpPr>
          <p:nvPr/>
        </p:nvCxnSpPr>
        <p:spPr bwMode="auto">
          <a:xfrm flipH="1">
            <a:off x="2274689" y="4929306"/>
            <a:ext cx="7937" cy="4238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74" name="AutoShape 9"/>
          <p:cNvCxnSpPr>
            <a:cxnSpLocks noChangeShapeType="1"/>
            <a:endCxn id="11269" idx="0"/>
          </p:cNvCxnSpPr>
          <p:nvPr/>
        </p:nvCxnSpPr>
        <p:spPr bwMode="auto">
          <a:xfrm>
            <a:off x="4260651" y="3479919"/>
            <a:ext cx="2333625" cy="18716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275" name="AutoShape 10"/>
          <p:cNvCxnSpPr>
            <a:cxnSpLocks noChangeShapeType="1"/>
            <a:stCxn id="11270" idx="3"/>
            <a:endCxn id="11269" idx="1"/>
          </p:cNvCxnSpPr>
          <p:nvPr/>
        </p:nvCxnSpPr>
        <p:spPr bwMode="auto">
          <a:xfrm flipV="1">
            <a:off x="4154289" y="5554781"/>
            <a:ext cx="17843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6814939" y="2567106"/>
            <a:ext cx="2116285" cy="8002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nl-BE" dirty="0">
                <a:latin typeface="Arial" charset="0"/>
              </a:rPr>
              <a:t>IPC</a:t>
            </a:r>
          </a:p>
          <a:p>
            <a:pPr>
              <a:spcBef>
                <a:spcPct val="0"/>
              </a:spcBef>
            </a:pPr>
            <a:r>
              <a:rPr lang="nl-BE" sz="1400" dirty="0">
                <a:latin typeface="Arial" charset="0"/>
              </a:rPr>
              <a:t>(</a:t>
            </a:r>
            <a:r>
              <a:rPr lang="nl-BE" sz="1400" dirty="0" err="1">
                <a:latin typeface="Arial" charset="0"/>
              </a:rPr>
              <a:t>Interregional</a:t>
            </a:r>
            <a:endParaRPr lang="nl-BE" sz="14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nl-BE" sz="1400" dirty="0" err="1">
                <a:latin typeface="Arial" charset="0"/>
              </a:rPr>
              <a:t>Packaging</a:t>
            </a:r>
            <a:r>
              <a:rPr lang="nl-BE" sz="1400" dirty="0">
                <a:latin typeface="Arial" charset="0"/>
              </a:rPr>
              <a:t> </a:t>
            </a:r>
            <a:r>
              <a:rPr lang="nl-BE" sz="1400" dirty="0" err="1">
                <a:latin typeface="Arial" charset="0"/>
              </a:rPr>
              <a:t>Commission</a:t>
            </a:r>
            <a:r>
              <a:rPr lang="nl-BE" sz="1400" dirty="0">
                <a:latin typeface="Arial" charset="0"/>
              </a:rPr>
              <a:t>)</a:t>
            </a:r>
            <a:endParaRPr lang="nl-NL" sz="1400" dirty="0">
              <a:latin typeface="Arial" charset="0"/>
            </a:endParaRPr>
          </a:p>
        </p:txBody>
      </p:sp>
      <p:cxnSp>
        <p:nvCxnSpPr>
          <p:cNvPr id="11277" name="AutoShape 15"/>
          <p:cNvCxnSpPr>
            <a:cxnSpLocks noChangeShapeType="1"/>
          </p:cNvCxnSpPr>
          <p:nvPr/>
        </p:nvCxnSpPr>
        <p:spPr bwMode="auto">
          <a:xfrm>
            <a:off x="5291757" y="3011606"/>
            <a:ext cx="1330325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5363765" y="2670294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nl-BE" sz="1400" dirty="0" err="1">
                <a:latin typeface="Arial" charset="0"/>
              </a:rPr>
              <a:t>Accreditation</a:t>
            </a:r>
            <a:endParaRPr lang="nl-NL" sz="1400" dirty="0">
              <a:latin typeface="Arial" charset="0"/>
            </a:endParaRP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5435773" y="3046531"/>
            <a:ext cx="1062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nl-BE" sz="1400" dirty="0" err="1">
                <a:latin typeface="Arial" charset="0"/>
              </a:rPr>
              <a:t>Verification</a:t>
            </a:r>
            <a:endParaRPr lang="nl-NL" sz="1400" dirty="0">
              <a:latin typeface="Arial" charset="0"/>
            </a:endParaRPr>
          </a:p>
        </p:txBody>
      </p:sp>
      <p:pic>
        <p:nvPicPr>
          <p:cNvPr id="11281" name="Picture 19" descr="106 ppt_binnen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9" y="2722681"/>
            <a:ext cx="18002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586921" y="123283"/>
            <a:ext cx="7918291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nl-BE" sz="3200" dirty="0">
                <a:latin typeface="Hero"/>
                <a:ea typeface="+mj-ea"/>
                <a:cs typeface="Hero"/>
              </a:rPr>
              <a:t>Fost Plus (Belgium</a:t>
            </a:r>
            <a:r>
              <a:rPr lang="nl-BE" sz="3200" dirty="0" smtClean="0">
                <a:latin typeface="Hero"/>
                <a:ea typeface="+mj-ea"/>
                <a:cs typeface="Hero"/>
              </a:rPr>
              <a:t>)</a:t>
            </a:r>
            <a:endParaRPr lang="cs-CZ" sz="3200" dirty="0" smtClean="0">
              <a:latin typeface="Hero"/>
              <a:ea typeface="+mj-ea"/>
              <a:cs typeface="Hero"/>
            </a:endParaRPr>
          </a:p>
          <a:p>
            <a:r>
              <a:rPr lang="nl-BE" sz="3200" dirty="0" smtClean="0">
                <a:latin typeface="Hero"/>
                <a:ea typeface="+mj-ea"/>
                <a:cs typeface="Hero"/>
              </a:rPr>
              <a:t>How </a:t>
            </a:r>
            <a:r>
              <a:rPr lang="nl-BE" sz="3200" dirty="0">
                <a:latin typeface="Hero"/>
                <a:ea typeface="+mj-ea"/>
                <a:cs typeface="Hero"/>
              </a:rPr>
              <a:t>does the system work ?</a:t>
            </a:r>
            <a:endParaRPr lang="en-US" sz="3200" dirty="0">
              <a:latin typeface="Hero"/>
              <a:ea typeface="+mj-ea"/>
              <a:cs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14638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6" grpId="0" animBg="1"/>
      <p:bldP spid="11278" grpId="0"/>
      <p:bldP spid="11279" grpId="0"/>
      <p:bldP spid="11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000" y="1466153"/>
            <a:ext cx="8280000" cy="4500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95% of the population sort their waste properly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111,6 </a:t>
            </a:r>
            <a:r>
              <a:rPr lang="en-GB" dirty="0"/>
              <a:t>kg/inhabitant collected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66,7 </a:t>
            </a:r>
            <a:r>
              <a:rPr lang="en-GB" dirty="0"/>
              <a:t>kg </a:t>
            </a:r>
            <a:r>
              <a:rPr lang="en-GB" dirty="0" smtClean="0"/>
              <a:t>paper-board (packaging and non-packaging)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29,9 </a:t>
            </a:r>
            <a:r>
              <a:rPr lang="en-GB" dirty="0"/>
              <a:t>kg glass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15,1 </a:t>
            </a:r>
            <a:r>
              <a:rPr lang="en-GB" dirty="0"/>
              <a:t>kg PMD (lightweight packaging)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81,9 </a:t>
            </a:r>
            <a:r>
              <a:rPr lang="en-GB" dirty="0"/>
              <a:t>% </a:t>
            </a:r>
            <a:r>
              <a:rPr lang="en-GB" dirty="0" smtClean="0"/>
              <a:t>recycling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(</a:t>
            </a:r>
            <a:r>
              <a:rPr lang="en-GB" dirty="0" smtClean="0"/>
              <a:t>total HH market)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84,7 </a:t>
            </a:r>
            <a:r>
              <a:rPr lang="en-GB" dirty="0"/>
              <a:t>% </a:t>
            </a:r>
            <a:r>
              <a:rPr lang="en-GB" dirty="0" smtClean="0"/>
              <a:t>recovery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(total HH market)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Total cost of the system: 129,2 </a:t>
            </a:r>
            <a:r>
              <a:rPr lang="en-GB" dirty="0" err="1" smtClean="0"/>
              <a:t>mio</a:t>
            </a:r>
            <a:r>
              <a:rPr lang="en-GB" dirty="0" smtClean="0"/>
              <a:t> EUR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Revenue selling material: 61,5 </a:t>
            </a:r>
            <a:r>
              <a:rPr lang="en-GB" dirty="0" err="1" smtClean="0"/>
              <a:t>mio</a:t>
            </a:r>
            <a:r>
              <a:rPr lang="en-GB" dirty="0" smtClean="0"/>
              <a:t> EUR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Costs to be paid by obliged industry: 68 million € meaning 6 € per inhabitant!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Via recycling +recovery: reduction of 680.000 ton CO</a:t>
            </a:r>
            <a:r>
              <a:rPr lang="en-GB" baseline="-25000" dirty="0" smtClean="0"/>
              <a:t>2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Fost Plus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6237312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black"/>
                </a:solidFill>
              </a:rPr>
              <a:t>Zdroj:  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40942" y="6220473"/>
            <a:ext cx="57624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HH – household packaging waste</a:t>
            </a:r>
          </a:p>
          <a:p>
            <a:r>
              <a:rPr lang="en-US" sz="1100" dirty="0" smtClean="0"/>
              <a:t>C&amp;I - Commercial and industry packaging waste</a:t>
            </a:r>
          </a:p>
          <a:p>
            <a:r>
              <a:rPr lang="en-US" sz="1100" dirty="0" smtClean="0"/>
              <a:t>ALL – All packaging waste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21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6237312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black"/>
                </a:solidFill>
              </a:rPr>
              <a:t>Zdroj:  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09954" y="6232133"/>
            <a:ext cx="57624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HH – household packaging waste</a:t>
            </a:r>
          </a:p>
          <a:p>
            <a:r>
              <a:rPr lang="en-US" sz="1100" dirty="0" smtClean="0"/>
              <a:t>C&amp;I - Commercial and industry packaging waste</a:t>
            </a:r>
          </a:p>
          <a:p>
            <a:r>
              <a:rPr lang="en-US" sz="1100" dirty="0" smtClean="0"/>
              <a:t>ALL – All packaging waste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6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err="1" smtClean="0"/>
              <a:t>Findings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BIOIS EPR </a:t>
            </a:r>
            <a:r>
              <a:rPr lang="de-DE" dirty="0"/>
              <a:t>G</a:t>
            </a:r>
            <a:r>
              <a:rPr lang="de-DE" dirty="0" smtClean="0"/>
              <a:t>uidelines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</a:t>
            </a:r>
            <a:r>
              <a:rPr lang="de-DE" dirty="0" err="1" smtClean="0"/>
              <a:t>Commission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16328" cy="450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“In </a:t>
            </a:r>
            <a:r>
              <a:rPr lang="en-US" dirty="0"/>
              <a:t>case competition exists or arises among several PROs, actors should be enabled to compete fairly, within a clear and stable framework, thorough control and equal rules for all, realistic enforcement measures in case of irregularities </a:t>
            </a:r>
            <a:r>
              <a:rPr lang="en-US" dirty="0" smtClean="0"/>
              <a:t>and transparency.”</a:t>
            </a:r>
          </a:p>
          <a:p>
            <a:r>
              <a:rPr lang="en-US" dirty="0" smtClean="0"/>
              <a:t>“When </a:t>
            </a:r>
            <a:r>
              <a:rPr lang="en-US" dirty="0"/>
              <a:t>PROs expand beyond their role as facilitators and become operators of collection or treatment, ensure strict separation of these activities (especially through separate accounting</a:t>
            </a:r>
            <a:r>
              <a:rPr lang="en-US" dirty="0" smtClean="0"/>
              <a:t>).” </a:t>
            </a:r>
          </a:p>
          <a:p>
            <a:r>
              <a:rPr lang="en-US" dirty="0" smtClean="0"/>
              <a:t>“Ensure </a:t>
            </a:r>
            <a:r>
              <a:rPr lang="en-US" dirty="0"/>
              <a:t>equal treatment of all concerned producers, i.e. by requiring that producers have access to PRO membership if they so </a:t>
            </a:r>
            <a:r>
              <a:rPr lang="en-US" dirty="0" smtClean="0"/>
              <a:t>wish”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5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16" y="0"/>
            <a:ext cx="8734568" cy="1260000"/>
          </a:xfrm>
        </p:spPr>
        <p:txBody>
          <a:bodyPr/>
          <a:lstStyle/>
          <a:p>
            <a:r>
              <a:rPr lang="de-DE" dirty="0" err="1" smtClean="0"/>
              <a:t>Findings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BIOIS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</a:t>
            </a:r>
            <a:r>
              <a:rPr lang="de-DE" dirty="0" err="1" smtClean="0"/>
              <a:t>Commission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16" y="1417034"/>
            <a:ext cx="8843750" cy="495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“In </a:t>
            </a:r>
            <a:r>
              <a:rPr lang="en-US" dirty="0"/>
              <a:t>the case of competing PROs, an independent </a:t>
            </a:r>
            <a:r>
              <a:rPr lang="en-US" dirty="0" smtClean="0"/>
              <a:t>clearinghouse, </a:t>
            </a:r>
            <a:r>
              <a:rPr lang="en-US" dirty="0"/>
              <a:t>is necessary. </a:t>
            </a:r>
            <a:r>
              <a:rPr lang="en-US" dirty="0" smtClean="0"/>
              <a:t>This </a:t>
            </a:r>
            <a:r>
              <a:rPr lang="en-US" dirty="0"/>
              <a:t>structure should have the following </a:t>
            </a:r>
            <a:r>
              <a:rPr lang="en-US" dirty="0" smtClean="0"/>
              <a:t>objectives:</a:t>
            </a:r>
          </a:p>
          <a:p>
            <a:r>
              <a:rPr lang="en-US" dirty="0" err="1" smtClean="0"/>
              <a:t>Centralisation</a:t>
            </a:r>
            <a:r>
              <a:rPr lang="en-US" dirty="0" smtClean="0"/>
              <a:t> </a:t>
            </a:r>
            <a:r>
              <a:rPr lang="en-US" dirty="0"/>
              <a:t>and aggregation of data </a:t>
            </a:r>
            <a:r>
              <a:rPr lang="en-US" dirty="0" smtClean="0"/>
              <a:t>reported </a:t>
            </a:r>
            <a:r>
              <a:rPr lang="en-US" dirty="0"/>
              <a:t>and control on data quality and completeness (“Register” role) </a:t>
            </a:r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/>
              <a:t>over compliance (free-riders identification), in link with public authorities in charge of enforcement  </a:t>
            </a:r>
            <a:endParaRPr lang="en-US" dirty="0" smtClean="0"/>
          </a:p>
          <a:p>
            <a:r>
              <a:rPr lang="en-US" dirty="0" smtClean="0"/>
              <a:t>Ensuring </a:t>
            </a:r>
            <a:r>
              <a:rPr lang="en-US" dirty="0"/>
              <a:t>that all competing PROs work in a level-playing field, by verifying that all requirements are met  </a:t>
            </a:r>
            <a:endParaRPr lang="en-US" dirty="0" smtClean="0"/>
          </a:p>
          <a:p>
            <a:r>
              <a:rPr lang="en-US" dirty="0" smtClean="0"/>
              <a:t>Calculating </a:t>
            </a:r>
            <a:r>
              <a:rPr lang="en-US" dirty="0"/>
              <a:t>market shares and ensuring a fair determination of the PRO’s individual objectives 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necessary, </a:t>
            </a:r>
            <a:r>
              <a:rPr lang="en-US" dirty="0" err="1" smtClean="0"/>
              <a:t>organi</a:t>
            </a:r>
            <a:r>
              <a:rPr lang="cs-CZ" dirty="0" smtClean="0"/>
              <a:t>z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the sharing of costs related to certain operations (e.g. reimbursement of local authorities, national communication campaigns), through common agreements with public local authorities, or through common call for tenders.  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structure may also manage common communication and R&amp;D activities</a:t>
            </a:r>
            <a:r>
              <a:rPr lang="en-US" dirty="0" smtClean="0"/>
              <a:t>.”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03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467853"/>
            <a:ext cx="8280000" cy="48487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dirty="0" smtClean="0"/>
              <a:t>So,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goals</a:t>
            </a:r>
            <a:r>
              <a:rPr lang="de-DE" dirty="0" smtClean="0"/>
              <a:t>?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err="1" smtClean="0"/>
              <a:t>Competition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operational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covers</a:t>
            </a:r>
            <a:r>
              <a:rPr lang="de-DE" dirty="0" smtClean="0"/>
              <a:t> 85% – 90% of all </a:t>
            </a:r>
            <a:r>
              <a:rPr lang="de-DE" dirty="0" err="1" smtClean="0"/>
              <a:t>costs</a:t>
            </a:r>
            <a:r>
              <a:rPr lang="de-DE" dirty="0" smtClean="0"/>
              <a:t> and </a:t>
            </a:r>
            <a:r>
              <a:rPr lang="de-DE" dirty="0" err="1" smtClean="0"/>
              <a:t>ensures</a:t>
            </a:r>
            <a:r>
              <a:rPr lang="de-DE" dirty="0" smtClean="0"/>
              <a:t> an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dirty="0" err="1" smtClean="0"/>
              <a:t>Competition</a:t>
            </a:r>
            <a:r>
              <a:rPr lang="de-DE" dirty="0" smtClean="0"/>
              <a:t> at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adds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of </a:t>
            </a:r>
            <a:r>
              <a:rPr lang="de-DE" dirty="0" err="1" smtClean="0"/>
              <a:t>complexity</a:t>
            </a:r>
            <a:r>
              <a:rPr lang="de-DE" dirty="0" smtClean="0"/>
              <a:t>, </a:t>
            </a:r>
            <a:r>
              <a:rPr lang="de-DE" dirty="0" err="1" smtClean="0"/>
              <a:t>asks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enforcement</a:t>
            </a:r>
            <a:r>
              <a:rPr lang="de-DE" dirty="0" smtClean="0"/>
              <a:t> and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, and still </a:t>
            </a:r>
            <a:r>
              <a:rPr lang="de-DE" dirty="0" err="1" smtClean="0"/>
              <a:t>needs</a:t>
            </a:r>
            <a:r>
              <a:rPr lang="de-DE" dirty="0" smtClean="0"/>
              <a:t> a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clearinghouse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4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So,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ideal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like?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8280000" cy="4500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de-DE" dirty="0" smtClean="0"/>
              <a:t>The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hands</a:t>
            </a:r>
            <a:r>
              <a:rPr lang="de-DE" dirty="0" smtClean="0"/>
              <a:t> of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, </a:t>
            </a:r>
            <a:r>
              <a:rPr lang="de-DE" dirty="0" err="1" smtClean="0"/>
              <a:t>run</a:t>
            </a:r>
            <a:r>
              <a:rPr lang="de-DE" dirty="0" smtClean="0"/>
              <a:t> on a non-profit </a:t>
            </a:r>
            <a:r>
              <a:rPr lang="de-DE" dirty="0" err="1" smtClean="0"/>
              <a:t>basis</a:t>
            </a:r>
            <a:endParaRPr lang="de-DE" dirty="0" smtClean="0"/>
          </a:p>
          <a:p>
            <a:pPr algn="just"/>
            <a:r>
              <a:rPr lang="de-DE" dirty="0" smtClean="0"/>
              <a:t>The </a:t>
            </a:r>
            <a:r>
              <a:rPr lang="de-DE" dirty="0" err="1" smtClean="0"/>
              <a:t>system</a:t>
            </a:r>
            <a:r>
              <a:rPr lang="de-DE" dirty="0" smtClean="0"/>
              <a:t> and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organize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in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endParaRPr lang="de-DE" dirty="0" smtClean="0"/>
          </a:p>
          <a:p>
            <a:pPr algn="just"/>
            <a:r>
              <a:rPr lang="de-DE" dirty="0" smtClean="0"/>
              <a:t>All operational </a:t>
            </a:r>
            <a:r>
              <a:rPr lang="de-DE" dirty="0" err="1" smtClean="0"/>
              <a:t>matters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on a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tender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endParaRPr lang="cs-CZ" dirty="0" smtClean="0"/>
          </a:p>
          <a:p>
            <a:pPr algn="just"/>
            <a:r>
              <a:rPr lang="cs-CZ" dirty="0" err="1" smtClean="0"/>
              <a:t>Vertical</a:t>
            </a:r>
            <a:r>
              <a:rPr lang="cs-CZ" dirty="0" smtClean="0"/>
              <a:t> </a:t>
            </a:r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waste</a:t>
            </a:r>
            <a:r>
              <a:rPr lang="cs-CZ" dirty="0" smtClean="0"/>
              <a:t> management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avoided</a:t>
            </a:r>
            <a:endParaRPr lang="de-DE" dirty="0" smtClean="0"/>
          </a:p>
          <a:p>
            <a:pPr algn="just"/>
            <a:r>
              <a:rPr lang="de-DE" dirty="0" smtClean="0"/>
              <a:t>The </a:t>
            </a:r>
            <a:r>
              <a:rPr lang="de-DE" dirty="0" err="1" smtClean="0"/>
              <a:t>system</a:t>
            </a:r>
            <a:r>
              <a:rPr lang="de-DE" dirty="0" smtClean="0"/>
              <a:t> and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of </a:t>
            </a:r>
            <a:r>
              <a:rPr lang="de-DE" dirty="0" err="1" smtClean="0"/>
              <a:t>acting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transparent and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algn="just"/>
            <a:r>
              <a:rPr lang="de-DE" dirty="0" err="1" smtClean="0"/>
              <a:t>Prevention</a:t>
            </a:r>
            <a:r>
              <a:rPr lang="de-DE" dirty="0" smtClean="0"/>
              <a:t> / </a:t>
            </a:r>
            <a:r>
              <a:rPr lang="de-DE" dirty="0" err="1" smtClean="0"/>
              <a:t>eco</a:t>
            </a:r>
            <a:r>
              <a:rPr lang="de-DE" dirty="0" smtClean="0"/>
              <a:t> design </a:t>
            </a:r>
            <a:r>
              <a:rPr lang="de-DE" dirty="0" err="1" smtClean="0"/>
              <a:t>is</a:t>
            </a:r>
            <a:r>
              <a:rPr lang="de-DE" dirty="0" smtClean="0"/>
              <a:t> an integral </a:t>
            </a:r>
            <a:r>
              <a:rPr lang="de-DE" dirty="0" err="1" smtClean="0"/>
              <a:t>part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in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obliged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The EU waste </a:t>
            </a:r>
            <a:r>
              <a:rPr lang="de-DE" dirty="0" err="1" smtClean="0">
                <a:latin typeface="Century Gothic" panose="020B0502020202020204" pitchFamily="34" charset="0"/>
              </a:rPr>
              <a:t>policy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review</a:t>
            </a:r>
            <a:r>
              <a:rPr lang="de-DE" dirty="0" smtClean="0">
                <a:latin typeface="Century Gothic" panose="020B0502020202020204" pitchFamily="34" charset="0"/>
              </a:rPr>
              <a:t> 2014 / 2016</a:t>
            </a:r>
            <a:endParaRPr lang="de-DE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42950" y="1514476"/>
          <a:ext cx="3933825" cy="415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52975" y="1514003"/>
          <a:ext cx="3771900" cy="416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7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Our mission </a:t>
            </a:r>
            <a:endParaRPr lang="de-DE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424471"/>
              </p:ext>
            </p:extLst>
          </p:nvPr>
        </p:nvGraphicFramePr>
        <p:xfrm>
          <a:off x="0" y="1533525"/>
          <a:ext cx="914400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8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19DAA-17D4-4DAB-B630-B7081039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46019DAA-17D4-4DAB-B630-B7081039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46019DAA-17D4-4DAB-B630-B7081039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46019DAA-17D4-4DAB-B630-B7081039C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46019DAA-17D4-4DAB-B630-B7081039C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A883A-CFEE-4681-825C-F5A5CF7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DF6A883A-CFEE-4681-825C-F5A5CF7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DF6A883A-CFEE-4681-825C-F5A5CF7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DF6A883A-CFEE-4681-825C-F5A5CF7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DF6A883A-CFEE-4681-825C-F5A5CF71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CBB2F-BEF1-4CA4-80D0-882B31212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77FCBB2F-BEF1-4CA4-80D0-882B31212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77FCBB2F-BEF1-4CA4-80D0-882B31212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77FCBB2F-BEF1-4CA4-80D0-882B31212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77FCBB2F-BEF1-4CA4-80D0-882B31212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EPR Guidelines 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1638" y="2145102"/>
            <a:ext cx="7972817" cy="3395620"/>
          </a:xfrm>
        </p:spPr>
        <p:txBody>
          <a:bodyPr>
            <a:normAutofit/>
          </a:bodyPr>
          <a:lstStyle/>
          <a:p>
            <a:pPr marL="450000" lvl="1" indent="0" algn="ctr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Follows </a:t>
            </a:r>
            <a:r>
              <a:rPr lang="en-US" sz="1600" dirty="0">
                <a:latin typeface="Century Gothic" panose="020B0502020202020204" pitchFamily="34" charset="0"/>
              </a:rPr>
              <a:t>2012 study on the use of Economic Instruments and Waste Management Performances, according to which</a:t>
            </a:r>
            <a:r>
              <a:rPr lang="en-US" sz="1600" dirty="0" smtClean="0">
                <a:latin typeface="Century Gothic" panose="020B0502020202020204" pitchFamily="34" charset="0"/>
              </a:rPr>
              <a:t>:</a:t>
            </a:r>
          </a:p>
          <a:p>
            <a:pPr marL="450000" lvl="1" indent="0" algn="ctr"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450000" lvl="1" indent="0" algn="ctr">
              <a:buNone/>
            </a:pPr>
            <a:endParaRPr lang="en-US" sz="1200" dirty="0" smtClean="0">
              <a:latin typeface="Century Gothic" panose="020B0502020202020204" pitchFamily="34" charset="0"/>
            </a:endParaRPr>
          </a:p>
          <a:p>
            <a:pPr marL="450000" lvl="1" indent="0" algn="ctr">
              <a:buNone/>
            </a:pPr>
            <a:endParaRPr lang="en-US" sz="1200" dirty="0">
              <a:latin typeface="Century Gothic" panose="020B0502020202020204" pitchFamily="34" charset="0"/>
            </a:endParaRPr>
          </a:p>
          <a:p>
            <a:pPr marL="450000" lvl="1" indent="0" algn="ctr"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450000" lvl="1" indent="0" algn="ctr">
              <a:buNone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52523" y="2834839"/>
            <a:ext cx="6905625" cy="646331"/>
          </a:xfrm>
          <a:prstGeom prst="rect">
            <a:avLst/>
          </a:prstGeom>
          <a:solidFill>
            <a:srgbClr val="8BC33E"/>
          </a:solidFill>
          <a:ln w="76200">
            <a:solidFill>
              <a:srgbClr val="1B664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0000" lvl="1" indent="0" algn="ctr">
              <a:buNone/>
            </a:pPr>
            <a:r>
              <a:rPr lang="en-US" i="1" dirty="0">
                <a:latin typeface="Century Gothic" panose="020B0502020202020204" pitchFamily="34" charset="0"/>
              </a:rPr>
              <a:t>EPR is an effective tool to shift waste streams to more sustainable paths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962" y="1520412"/>
            <a:ext cx="776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Commission developing guidelines on EPR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152523" y="3666658"/>
          <a:ext cx="6914679" cy="205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57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entury Gothic" panose="020B0502020202020204" pitchFamily="34" charset="0"/>
              </a:rPr>
              <a:t>How can we help?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000" y="1620000"/>
            <a:ext cx="7438406" cy="3960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Joachim Quoden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Managing Director</a:t>
            </a:r>
          </a:p>
          <a:p>
            <a:pPr marL="0" indent="0">
              <a:buNone/>
            </a:pPr>
            <a:endParaRPr lang="de-DE" sz="20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EXPRA </a:t>
            </a: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aisbl</a:t>
            </a:r>
            <a:endParaRPr lang="de-DE" sz="20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2 Avenue des </a:t>
            </a: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Olympiades</a:t>
            </a:r>
            <a:endParaRPr lang="de-DE" sz="20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1140 </a:t>
            </a: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Brussels</a:t>
            </a: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Evere</a:t>
            </a:r>
            <a:endParaRPr lang="de-DE" sz="20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Belgium</a:t>
            </a:r>
            <a:endParaRPr lang="de-DE" sz="20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sz="20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hlinkClick r:id="rId2"/>
              </a:rPr>
              <a:t>joachim.quoden@expra.eu</a:t>
            </a:r>
            <a:endParaRPr lang="de-DE" sz="20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5042" t="10331" r="32891" b="10950"/>
          <a:stretch/>
        </p:blipFill>
        <p:spPr bwMode="auto">
          <a:xfrm>
            <a:off x="5172075" y="-200025"/>
            <a:ext cx="4029075" cy="70580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0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000" y="1815558"/>
            <a:ext cx="8280000" cy="88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000" b="1" dirty="0" smtClean="0">
                <a:latin typeface="Century Gothic" pitchFamily="34" charset="0"/>
              </a:rPr>
              <a:t>EXPRA</a:t>
            </a:r>
          </a:p>
          <a:p>
            <a:pPr marL="0" indent="0" algn="ctr">
              <a:buNone/>
            </a:pPr>
            <a:endParaRPr lang="nl-NL" sz="3200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nl-NL" sz="3200" b="1" dirty="0" smtClean="0">
                <a:latin typeface="Century Gothic" pitchFamily="34" charset="0"/>
              </a:rPr>
              <a:t>Extended Producer Responsibility Alliance</a:t>
            </a:r>
          </a:p>
          <a:p>
            <a:pPr marL="0" indent="0" algn="ctr">
              <a:buNone/>
            </a:pPr>
            <a:endParaRPr lang="nl-NL" sz="3200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Bookman Old Style" pitchFamily="18" charset="0"/>
              </a:rPr>
              <a:t>INSPIRING PACKAGING </a:t>
            </a:r>
            <a:r>
              <a:rPr lang="en-US" sz="3200" b="1" dirty="0" smtClean="0">
                <a:latin typeface="Bookman Old Style" pitchFamily="18" charset="0"/>
              </a:rPr>
              <a:t>RECYCLING</a:t>
            </a:r>
          </a:p>
          <a:p>
            <a:pPr marL="0" indent="0" algn="ctr">
              <a:buNone/>
            </a:pPr>
            <a:endParaRPr lang="nl-NL" sz="3200" b="1" dirty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nl-NL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www.expra.eu</a:t>
            </a:r>
          </a:p>
          <a:p>
            <a:pPr marL="0" indent="0" algn="ctr">
              <a:buNone/>
            </a:pPr>
            <a:endParaRPr lang="nl-NL" sz="3200" b="1" dirty="0" smtClean="0">
              <a:latin typeface="Hero"/>
            </a:endParaRPr>
          </a:p>
          <a:p>
            <a:pPr marL="0" indent="0" algn="ctr">
              <a:buNone/>
            </a:pPr>
            <a:endParaRPr lang="nl-NL" sz="3200" dirty="0">
              <a:latin typeface="Hero"/>
            </a:endParaRPr>
          </a:p>
        </p:txBody>
      </p:sp>
    </p:spTree>
    <p:extLst>
      <p:ext uri="{BB962C8B-B14F-4D97-AF65-F5344CB8AC3E}">
        <p14:creationId xmlns:p14="http://schemas.microsoft.com/office/powerpoint/2010/main" val="18766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b="1" dirty="0" smtClean="0"/>
              <a:t>PARTNERSHIP IS A KEY TO SUCCESS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8597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Our Beliefs -1- 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44902"/>
            <a:ext cx="8280000" cy="4500000"/>
          </a:xfrm>
        </p:spPr>
        <p:txBody>
          <a:bodyPr>
            <a:normAutofit fontScale="92500"/>
          </a:bodyPr>
          <a:lstStyle/>
          <a:p>
            <a:r>
              <a:rPr lang="en-GB" sz="2300" dirty="0" smtClean="0">
                <a:latin typeface="Century Gothic" pitchFamily="34" charset="0"/>
              </a:rPr>
              <a:t>EPR organisations should be </a:t>
            </a:r>
            <a:r>
              <a:rPr lang="en-GB" sz="2300" b="1" dirty="0" smtClean="0">
                <a:latin typeface="Century Gothic" pitchFamily="34" charset="0"/>
              </a:rPr>
              <a:t>run by obliged companies on a not-for-profit basis</a:t>
            </a:r>
          </a:p>
          <a:p>
            <a:pPr marL="0" indent="0">
              <a:buNone/>
            </a:pPr>
            <a:r>
              <a:rPr lang="en-GB" sz="2300" b="1" dirty="0" smtClean="0">
                <a:latin typeface="Century Gothic" pitchFamily="34" charset="0"/>
              </a:rPr>
              <a:t> </a:t>
            </a:r>
          </a:p>
          <a:p>
            <a:r>
              <a:rPr lang="en-GB" sz="2300" dirty="0" smtClean="0">
                <a:latin typeface="Century Gothic" pitchFamily="34" charset="0"/>
              </a:rPr>
              <a:t>EPR organisations should </a:t>
            </a:r>
            <a:r>
              <a:rPr lang="en-GB" sz="2300" b="1" dirty="0" smtClean="0">
                <a:latin typeface="Century Gothic" pitchFamily="34" charset="0"/>
              </a:rPr>
              <a:t>control the use of the fees</a:t>
            </a:r>
            <a:r>
              <a:rPr lang="en-GB" sz="2300" dirty="0" smtClean="0">
                <a:latin typeface="Century Gothic" pitchFamily="34" charset="0"/>
              </a:rPr>
              <a:t> collected, and </a:t>
            </a:r>
            <a:r>
              <a:rPr lang="en-GB" sz="2300" b="1" dirty="0" smtClean="0">
                <a:latin typeface="Century Gothic" pitchFamily="34" charset="0"/>
              </a:rPr>
              <a:t>influence</a:t>
            </a:r>
            <a:r>
              <a:rPr lang="en-GB" sz="2300" dirty="0" smtClean="0">
                <a:latin typeface="Century Gothic" pitchFamily="34" charset="0"/>
              </a:rPr>
              <a:t> </a:t>
            </a:r>
            <a:r>
              <a:rPr lang="en-GB" sz="2300" b="1" dirty="0" smtClean="0">
                <a:latin typeface="Century Gothic" pitchFamily="34" charset="0"/>
              </a:rPr>
              <a:t>infrastructure design </a:t>
            </a:r>
          </a:p>
          <a:p>
            <a:endParaRPr lang="en-GB" sz="2300" dirty="0" smtClean="0">
              <a:latin typeface="Century Gothic" pitchFamily="34" charset="0"/>
            </a:endParaRPr>
          </a:p>
          <a:p>
            <a:r>
              <a:rPr lang="en-GB" sz="2300" dirty="0" smtClean="0">
                <a:latin typeface="Century Gothic" pitchFamily="34" charset="0"/>
              </a:rPr>
              <a:t>In order to ensure that the right legislation is in place and implemented, </a:t>
            </a:r>
            <a:r>
              <a:rPr lang="en-GB" sz="2300" b="1" dirty="0" smtClean="0">
                <a:latin typeface="Century Gothic" pitchFamily="34" charset="0"/>
              </a:rPr>
              <a:t>different stakeholders have clear roles to play</a:t>
            </a:r>
          </a:p>
          <a:p>
            <a:endParaRPr lang="en-GB" sz="2300" b="1" dirty="0" smtClean="0">
              <a:latin typeface="Century Gothic" pitchFamily="34" charset="0"/>
            </a:endParaRPr>
          </a:p>
          <a:p>
            <a:r>
              <a:rPr lang="en-GB" sz="2300" b="1" dirty="0" smtClean="0">
                <a:latin typeface="Century Gothic" pitchFamily="34" charset="0"/>
              </a:rPr>
              <a:t>Packaging optimisation, design-for-recycling, clear communication and education of inhabitants and company representatives </a:t>
            </a:r>
            <a:r>
              <a:rPr lang="en-GB" sz="2300" dirty="0" smtClean="0">
                <a:latin typeface="Century Gothic" pitchFamily="34" charset="0"/>
              </a:rPr>
              <a:t>are essential parts of successful EPR systems</a:t>
            </a:r>
            <a:endParaRPr lang="en-GB" sz="23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Our Beliefs -2- 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700707"/>
            <a:ext cx="8280000" cy="4500000"/>
          </a:xfrm>
        </p:spPr>
        <p:txBody>
          <a:bodyPr>
            <a:normAutofit/>
          </a:bodyPr>
          <a:lstStyle/>
          <a:p>
            <a:r>
              <a:rPr lang="en-GB" sz="2300" b="1" dirty="0" smtClean="0">
                <a:latin typeface="Century Gothic" pitchFamily="34" charset="0"/>
              </a:rPr>
              <a:t>Transparency</a:t>
            </a:r>
            <a:r>
              <a:rPr lang="en-GB" sz="2300" dirty="0" smtClean="0">
                <a:latin typeface="Century Gothic" pitchFamily="34" charset="0"/>
              </a:rPr>
              <a:t> of operations is crucial</a:t>
            </a:r>
          </a:p>
          <a:p>
            <a:endParaRPr lang="en-GB" sz="2300" dirty="0" smtClean="0">
              <a:latin typeface="Century Gothic" pitchFamily="34" charset="0"/>
            </a:endParaRPr>
          </a:p>
          <a:p>
            <a:r>
              <a:rPr lang="en-GB" sz="2300" dirty="0" smtClean="0">
                <a:latin typeface="Century Gothic" pitchFamily="34" charset="0"/>
              </a:rPr>
              <a:t>The fees for all materials covered should be  </a:t>
            </a:r>
            <a:r>
              <a:rPr lang="en-GB" sz="2300" b="1" dirty="0" smtClean="0">
                <a:latin typeface="Century Gothic" pitchFamily="34" charset="0"/>
              </a:rPr>
              <a:t>calculated in a fair manner</a:t>
            </a:r>
          </a:p>
          <a:p>
            <a:endParaRPr lang="en-GB" sz="2300" dirty="0" smtClean="0">
              <a:latin typeface="Century Gothic" pitchFamily="34" charset="0"/>
            </a:endParaRPr>
          </a:p>
          <a:p>
            <a:r>
              <a:rPr lang="en-GB" sz="2300" b="1" dirty="0" smtClean="0">
                <a:latin typeface="Century Gothic" pitchFamily="34" charset="0"/>
              </a:rPr>
              <a:t>Separate collection</a:t>
            </a:r>
            <a:r>
              <a:rPr lang="en-GB" sz="2300" dirty="0" smtClean="0">
                <a:latin typeface="Century Gothic" pitchFamily="34" charset="0"/>
              </a:rPr>
              <a:t> and waste infrastructure that covers </a:t>
            </a:r>
            <a:r>
              <a:rPr lang="en-GB" sz="2300" b="1" dirty="0" smtClean="0">
                <a:latin typeface="Century Gothic" pitchFamily="34" charset="0"/>
              </a:rPr>
              <a:t>out of home consumption </a:t>
            </a:r>
            <a:r>
              <a:rPr lang="en-GB" sz="2300" dirty="0" smtClean="0">
                <a:latin typeface="Century Gothic" pitchFamily="34" charset="0"/>
              </a:rPr>
              <a:t>should be further promoted</a:t>
            </a:r>
          </a:p>
          <a:p>
            <a:endParaRPr lang="en-GB" sz="2300" b="1" dirty="0" smtClean="0">
              <a:latin typeface="Century Gothic" pitchFamily="34" charset="0"/>
            </a:endParaRPr>
          </a:p>
          <a:p>
            <a:r>
              <a:rPr lang="en-GB" sz="2300" dirty="0" smtClean="0">
                <a:latin typeface="Century Gothic" pitchFamily="34" charset="0"/>
              </a:rPr>
              <a:t>The aim should be to continuously i</a:t>
            </a:r>
            <a:r>
              <a:rPr lang="en-GB" sz="2300" b="1" dirty="0" smtClean="0">
                <a:latin typeface="Century Gothic" pitchFamily="34" charset="0"/>
              </a:rPr>
              <a:t>mprove system performance</a:t>
            </a:r>
            <a:endParaRPr lang="en-GB" sz="23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EU Member State Performance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6"/>
            <a:ext cx="9144000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>
                <a:latin typeface="Century Gothic" panose="020B0502020202020204" pitchFamily="34" charset="0"/>
              </a:rPr>
              <a:t>European </a:t>
            </a:r>
            <a:r>
              <a:rPr lang="de-DE" sz="3200" dirty="0" err="1">
                <a:latin typeface="Century Gothic" panose="020B0502020202020204" pitchFamily="34" charset="0"/>
              </a:rPr>
              <a:t>Packaging</a:t>
            </a:r>
            <a:r>
              <a:rPr lang="de-DE" sz="3200" dirty="0">
                <a:latin typeface="Century Gothic" panose="020B0502020202020204" pitchFamily="34" charset="0"/>
              </a:rPr>
              <a:t> </a:t>
            </a:r>
            <a:r>
              <a:rPr lang="de-DE" sz="3200" dirty="0" err="1">
                <a:latin typeface="Century Gothic" panose="020B0502020202020204" pitchFamily="34" charset="0"/>
              </a:rPr>
              <a:t>Directive</a:t>
            </a:r>
            <a:r>
              <a:rPr lang="de-DE" sz="3200" dirty="0">
                <a:latin typeface="Century Gothic" panose="020B0502020202020204" pitchFamily="34" charset="0"/>
              </a:rPr>
              <a:t> 94/62/EG</a:t>
            </a: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642350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8334375" imgH="4314749" progId="Excel.Sheet.8">
                  <p:embed/>
                </p:oleObj>
              </mc:Choice>
              <mc:Fallback>
                <p:oleObj name="Worksheet" r:id="rId4" imgW="8334375" imgH="43147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8642350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4"/>
          <p:cNvSpPr txBox="1"/>
          <p:nvPr/>
        </p:nvSpPr>
        <p:spPr>
          <a:xfrm>
            <a:off x="467544" y="5733256"/>
            <a:ext cx="60147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Several special deadlines for new member states until 2015</a:t>
            </a:r>
          </a:p>
        </p:txBody>
      </p:sp>
    </p:spTree>
    <p:extLst>
      <p:ext uri="{BB962C8B-B14F-4D97-AF65-F5344CB8AC3E}">
        <p14:creationId xmlns:p14="http://schemas.microsoft.com/office/powerpoint/2010/main" val="1779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Overall Recycling Quotas in 2011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05091"/>
              </p:ext>
            </p:extLst>
          </p:nvPr>
        </p:nvGraphicFramePr>
        <p:xfrm>
          <a:off x="0" y="1260001"/>
          <a:ext cx="8993875" cy="494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5" imgW="9258367" imgH="5210206" progId="Excel.Sheet.8">
                  <p:embed/>
                </p:oleObj>
              </mc:Choice>
              <mc:Fallback>
                <p:oleObj name="Worksheet" r:id="rId5" imgW="9258367" imgH="521020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0001"/>
                        <a:ext cx="8993875" cy="4949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gyenes összekötő nyíllal 7"/>
          <p:cNvCxnSpPr/>
          <p:nvPr/>
        </p:nvCxnSpPr>
        <p:spPr>
          <a:xfrm>
            <a:off x="1365120" y="2770496"/>
            <a:ext cx="6663264" cy="2264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Plastic Recycling Quotas in 2011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24916"/>
              </p:ext>
            </p:extLst>
          </p:nvPr>
        </p:nvGraphicFramePr>
        <p:xfrm>
          <a:off x="450000" y="1260000"/>
          <a:ext cx="8176642" cy="480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5" imgW="9248714" imgH="5533908" progId="Excel.Sheet.8">
                  <p:embed/>
                </p:oleObj>
              </mc:Choice>
              <mc:Fallback>
                <p:oleObj name="Worksheet" r:id="rId5" imgW="9248714" imgH="553390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00" y="1260000"/>
                        <a:ext cx="8176642" cy="4808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gyenes összekötő nyíllal 7"/>
          <p:cNvCxnSpPr/>
          <p:nvPr/>
        </p:nvCxnSpPr>
        <p:spPr>
          <a:xfrm>
            <a:off x="1475656" y="3459907"/>
            <a:ext cx="6466012" cy="40114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450000" y="5698776"/>
            <a:ext cx="740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Deposit</a:t>
            </a:r>
            <a:r>
              <a:rPr lang="de-DE" dirty="0" smtClean="0"/>
              <a:t> and </a:t>
            </a:r>
            <a:r>
              <a:rPr lang="de-DE" dirty="0" err="1" smtClean="0"/>
              <a:t>taxes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b="1" u="sng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recycling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: </a:t>
            </a:r>
            <a:r>
              <a:rPr lang="de-DE" dirty="0" err="1" smtClean="0"/>
              <a:t>Denmark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4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ra_Welcom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xpra_Thank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1951</Words>
  <Application>Microsoft Office PowerPoint</Application>
  <PresentationFormat>Předvádění na obrazovce (4:3)</PresentationFormat>
  <Paragraphs>236</Paragraphs>
  <Slides>33</Slides>
  <Notes>18</Notes>
  <HiddenSlides>0</HiddenSlides>
  <MMClips>0</MMClips>
  <ScaleCrop>false</ScaleCrop>
  <HeadingPairs>
    <vt:vector size="6" baseType="variant"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Expra_Welcome</vt:lpstr>
      <vt:lpstr>Office-thema</vt:lpstr>
      <vt:lpstr>Expra_Thanks</vt:lpstr>
      <vt:lpstr>1_Office-thema</vt:lpstr>
      <vt:lpstr>2_Office-thema</vt:lpstr>
      <vt:lpstr>Worksheet</vt:lpstr>
      <vt:lpstr> EPR for packaging in Europe Learnings and best practices</vt:lpstr>
      <vt:lpstr>We are EXPRA</vt:lpstr>
      <vt:lpstr>Our mission </vt:lpstr>
      <vt:lpstr>Our Beliefs -1- </vt:lpstr>
      <vt:lpstr>Our Beliefs -2- </vt:lpstr>
      <vt:lpstr>EU Member State Performance</vt:lpstr>
      <vt:lpstr>European Packaging Directive 94/62/EG</vt:lpstr>
      <vt:lpstr>Overall Recycling Quotas in 2011</vt:lpstr>
      <vt:lpstr>Plastic Recycling Quotas in 2011</vt:lpstr>
      <vt:lpstr>Prezentace aplikace PowerPoint</vt:lpstr>
      <vt:lpstr>Why these differences in performance?</vt:lpstr>
      <vt:lpstr>Implementation of the Packaging Directive</vt:lpstr>
      <vt:lpstr>Producer responsibility- several ways of implementation</vt:lpstr>
      <vt:lpstr>Producer responsibility- several ways of implementation</vt:lpstr>
      <vt:lpstr>Every country has its own competitive model</vt:lpstr>
      <vt:lpstr>Every country has its own competitive model</vt:lpstr>
      <vt:lpstr>Every country has its own competitive model</vt:lpstr>
      <vt:lpstr>Every country has its own competitive model</vt:lpstr>
      <vt:lpstr>Every country has its own competitive model</vt:lpstr>
      <vt:lpstr>Every country has its own competitive model</vt:lpstr>
      <vt:lpstr>Prezentace aplikace PowerPoint</vt:lpstr>
      <vt:lpstr>Results Fost Plus (2012)</vt:lpstr>
      <vt:lpstr>Prezentace aplikace PowerPoint</vt:lpstr>
      <vt:lpstr>Prezentace aplikace PowerPoint</vt:lpstr>
      <vt:lpstr>Findings from the BIOIS EPR Guidelines study for the European Commission</vt:lpstr>
      <vt:lpstr>Findings from the BIOIS study for the European Commission</vt:lpstr>
      <vt:lpstr>Conclusions?</vt:lpstr>
      <vt:lpstr>So, how should the ideal system look like?</vt:lpstr>
      <vt:lpstr>The EU waste policy review 2014 / 2016</vt:lpstr>
      <vt:lpstr>EPR Guidelines </vt:lpstr>
      <vt:lpstr>How can we help?</vt:lpstr>
      <vt:lpstr>Prezentace aplikace PowerPoint</vt:lpstr>
      <vt:lpstr>PARTNERSHIP IS A KEY TO SUCCESS</vt:lpstr>
    </vt:vector>
  </TitlesOfParts>
  <Company>Artevelde Hogeschool 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Nicky Sterck</dc:creator>
  <cp:lastModifiedBy>Grolmus Lukáš</cp:lastModifiedBy>
  <cp:revision>325</cp:revision>
  <cp:lastPrinted>2013-04-14T11:55:35Z</cp:lastPrinted>
  <dcterms:created xsi:type="dcterms:W3CDTF">2013-03-12T16:33:12Z</dcterms:created>
  <dcterms:modified xsi:type="dcterms:W3CDTF">2014-04-07T15:59:23Z</dcterms:modified>
</cp:coreProperties>
</file>