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71"/>
  </p:notesMasterIdLst>
  <p:sldIdLst>
    <p:sldId id="256" r:id="rId5"/>
    <p:sldId id="525" r:id="rId6"/>
    <p:sldId id="52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456" r:id="rId36"/>
    <p:sldId id="473" r:id="rId37"/>
    <p:sldId id="476" r:id="rId38"/>
    <p:sldId id="477" r:id="rId39"/>
    <p:sldId id="478" r:id="rId40"/>
    <p:sldId id="479" r:id="rId41"/>
    <p:sldId id="496" r:id="rId42"/>
    <p:sldId id="262" r:id="rId43"/>
    <p:sldId id="263" r:id="rId44"/>
    <p:sldId id="264" r:id="rId45"/>
    <p:sldId id="491" r:id="rId46"/>
    <p:sldId id="495" r:id="rId47"/>
    <p:sldId id="427" r:id="rId48"/>
    <p:sldId id="272" r:id="rId49"/>
    <p:sldId id="492" r:id="rId50"/>
    <p:sldId id="428" r:id="rId51"/>
    <p:sldId id="273" r:id="rId52"/>
    <p:sldId id="429" r:id="rId53"/>
    <p:sldId id="380" r:id="rId54"/>
    <p:sldId id="375" r:id="rId55"/>
    <p:sldId id="258" r:id="rId56"/>
    <p:sldId id="316" r:id="rId57"/>
    <p:sldId id="315" r:id="rId58"/>
    <p:sldId id="268" r:id="rId59"/>
    <p:sldId id="305" r:id="rId60"/>
    <p:sldId id="304" r:id="rId61"/>
    <p:sldId id="325" r:id="rId62"/>
    <p:sldId id="314" r:id="rId63"/>
    <p:sldId id="432" r:id="rId64"/>
    <p:sldId id="433" r:id="rId65"/>
    <p:sldId id="434" r:id="rId66"/>
    <p:sldId id="435" r:id="rId67"/>
    <p:sldId id="437" r:id="rId68"/>
    <p:sldId id="431" r:id="rId69"/>
    <p:sldId id="430" r:id="rId70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81356" autoAdjust="0"/>
  </p:normalViewPr>
  <p:slideViewPr>
    <p:cSldViewPr>
      <p:cViewPr>
        <p:scale>
          <a:sx n="90" d="100"/>
          <a:sy n="90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3F035-9877-4C31-91C9-5CFDE87C3AC2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C762E-E235-4061-9E71-153CDF440E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7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21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328"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5179" indent="-286607" defTabSz="920328"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6429" indent="-229286" defTabSz="920328"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5001" indent="-229286" defTabSz="920328"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63572" indent="-229286" defTabSz="920328"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22144" indent="-229286" defTabSz="9203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80715" indent="-229286" defTabSz="9203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39287" indent="-229286" defTabSz="9203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97859" indent="-229286" defTabSz="92032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5105" algn="l"/>
                <a:tab pos="1850209" algn="l"/>
                <a:tab pos="2776906" algn="l"/>
                <a:tab pos="3703603" algn="l"/>
                <a:tab pos="4631892" algn="l"/>
                <a:tab pos="5558589" algn="l"/>
                <a:tab pos="6485286" algn="l"/>
                <a:tab pos="7411982" algn="l"/>
                <a:tab pos="8338679" algn="l"/>
                <a:tab pos="9266968" algn="l"/>
                <a:tab pos="10193665" algn="l"/>
              </a:tabLst>
              <a:defRPr sz="4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fld id="{9405B374-6FF2-4164-AD49-5815592D1B3C}" type="slidenum">
              <a:rPr lang="cs-CZ" altLang="cs-CZ" sz="1200">
                <a:latin typeface="Calibri" pitchFamily="34" charset="0"/>
                <a:cs typeface="Lucida Sans Unicode" pitchFamily="34" charset="0"/>
              </a:rPr>
              <a:pPr/>
              <a:t>31</a:t>
            </a:fld>
            <a:endParaRPr lang="cs-CZ" altLang="cs-CZ" sz="120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52475"/>
            <a:ext cx="5016500" cy="37623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92" y="4765609"/>
            <a:ext cx="5559936" cy="45162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 CÍLŮ EU V OBLASTI NAKLÁDÁNÍ S ODPADY – ČASOVÝ HARMONOGRAM</a:t>
            </a:r>
          </a:p>
          <a:p>
            <a:endParaRPr lang="cs-CZ" dirty="0" smtClean="0"/>
          </a:p>
          <a:p>
            <a:r>
              <a:rPr lang="cs-CZ" dirty="0" smtClean="0"/>
              <a:t> 2. července 2014 – uveřejnění legislativního návrhu Komise</a:t>
            </a:r>
          </a:p>
          <a:p>
            <a:r>
              <a:rPr lang="cs-CZ" dirty="0" smtClean="0"/>
              <a:t>10. července 2014 – předložení návrhu Komise pracovní skupině pro životní prostředí zřízené</a:t>
            </a:r>
            <a:r>
              <a:rPr lang="cs-CZ" baseline="0" dirty="0" smtClean="0"/>
              <a:t> v rámci </a:t>
            </a:r>
            <a:r>
              <a:rPr lang="cs-CZ" dirty="0" smtClean="0"/>
              <a:t>Rady</a:t>
            </a:r>
          </a:p>
          <a:p>
            <a:r>
              <a:rPr lang="cs-CZ" dirty="0" smtClean="0"/>
              <a:t>Září 2014 – jmenování zpravodaje a stínových zpravodajů</a:t>
            </a:r>
          </a:p>
          <a:p>
            <a:r>
              <a:rPr lang="cs-CZ" dirty="0" smtClean="0"/>
              <a:t>22. září 2014 –</a:t>
            </a:r>
            <a:r>
              <a:rPr lang="cs-CZ" baseline="0" dirty="0" smtClean="0"/>
              <a:t> veřejné slyšení Evropského hospodářského a sociálního výboru o balíčku cirkulární ekonomiky</a:t>
            </a:r>
          </a:p>
          <a:p>
            <a:r>
              <a:rPr lang="cs-CZ" baseline="0" dirty="0" smtClean="0"/>
              <a:t>29. září – slyšení Evropského parlamentu – </a:t>
            </a:r>
            <a:r>
              <a:rPr lang="cs-CZ" baseline="0" dirty="0" err="1" smtClean="0"/>
              <a:t>Karmenu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Vella</a:t>
            </a:r>
            <a:r>
              <a:rPr lang="cs-CZ" baseline="0" dirty="0" smtClean="0"/>
              <a:t>, nový kandidát na pozici evropského komisaře pro životní prostředí, námořní záležitosti a rybolov</a:t>
            </a:r>
          </a:p>
          <a:p>
            <a:r>
              <a:rPr lang="cs-CZ" baseline="0" dirty="0" smtClean="0"/>
              <a:t>7. října 2014 – diskuze pracovní skupiny pro životní prostředí zřízené v rámci Rady - o balíčku cirkulární ekonomiky a zejména o směrnici o odpadech a obalových odpadech </a:t>
            </a:r>
          </a:p>
          <a:p>
            <a:r>
              <a:rPr lang="cs-CZ" baseline="0" dirty="0" smtClean="0"/>
              <a:t>28. října 2014 – zasedání Rady pro životní prostředí – diskuze o balíčku cirkulární ekonomiky možná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listopadu 2014 – nástup nového evropského komisaře do funkce: nový komisař pro životní prostředí: </a:t>
            </a:r>
            <a:r>
              <a:rPr lang="cs-CZ" baseline="0" dirty="0" err="1" smtClean="0"/>
              <a:t>Karmenu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Vella</a:t>
            </a:r>
            <a:r>
              <a:rPr lang="cs-CZ" baseline="0" dirty="0" smtClean="0"/>
              <a:t> (Malta)</a:t>
            </a:r>
          </a:p>
          <a:p>
            <a:pPr marL="228600" indent="-228600">
              <a:buNone/>
            </a:pPr>
            <a:r>
              <a:rPr lang="cs-CZ" baseline="0" dirty="0" smtClean="0"/>
              <a:t>17. prosince 2014 – zasedání Rady pro životní prostředí – orientační debata o balíčku cirkulární ekonomiky</a:t>
            </a:r>
          </a:p>
          <a:p>
            <a:pPr marL="228600" indent="-228600">
              <a:buNone/>
            </a:pPr>
            <a:r>
              <a:rPr lang="cs-CZ" baseline="0" smtClean="0"/>
              <a:t>                                                                                                   </a:t>
            </a:r>
            <a:r>
              <a:rPr lang="cs-CZ" i="1" baseline="0" smtClean="0"/>
              <a:t>Italské </a:t>
            </a:r>
            <a:r>
              <a:rPr lang="cs-CZ" i="1" baseline="0" dirty="0" smtClean="0"/>
              <a:t>předsednictví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Stávající cíle u směrnice o obalech a obalových odpadech</a:t>
            </a:r>
          </a:p>
          <a:p>
            <a:r>
              <a:rPr lang="cs-CZ" dirty="0" smtClean="0"/>
              <a:t>Lepenka a papír</a:t>
            </a:r>
          </a:p>
          <a:p>
            <a:r>
              <a:rPr lang="cs-CZ" dirty="0" smtClean="0"/>
              <a:t>Kov</a:t>
            </a:r>
          </a:p>
          <a:p>
            <a:r>
              <a:rPr lang="cs-CZ" dirty="0" smtClean="0"/>
              <a:t>Sklo</a:t>
            </a:r>
          </a:p>
          <a:p>
            <a:r>
              <a:rPr lang="cs-CZ" dirty="0" smtClean="0"/>
              <a:t>Dřevo</a:t>
            </a:r>
          </a:p>
          <a:p>
            <a:r>
              <a:rPr lang="cs-CZ" dirty="0" smtClean="0"/>
              <a:t>Plasty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Aktuálně</a:t>
            </a:r>
            <a:r>
              <a:rPr lang="cs-CZ" baseline="0" dirty="0" smtClean="0"/>
              <a:t> dosažené cíle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Cíle navrhované Evropskou komisí ve směrnici o odpadech a odpadových obalech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  <a:p>
            <a:endParaRPr lang="cs-CZ" sz="12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601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 smtClean="0">
              <a:solidFill>
                <a:srgbClr val="00B050"/>
              </a:solidFill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32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46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962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762E-E235-4061-9E71-153CDF440E63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8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2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5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3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1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1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35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66636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316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2522147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113407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113407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892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7956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3104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770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458047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cs-CZ" noProof="0" smtClean="0">
              <a:sym typeface="Verdana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9998841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70856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51829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51829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54783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92969" y="3536156"/>
            <a:ext cx="3625453" cy="113407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113407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80166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80D00E02-B7B7-4488-B17D-6F0FE91EF6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560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0405457C-7F9E-402A-BC7F-1D736427C5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53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7494B24E-3514-430F-90C8-931EA4675C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634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FCB0D8CF-219C-4B7B-8ADD-6921CBC1A0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04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844CA8EF-72BA-4253-8574-DC133E3F05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5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F43D56E9-F160-49CF-B756-1C02778C6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764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868EA244-412D-492F-98CC-73ACEF082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61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2752444A-E87E-4DEF-9E9D-A40BAB2897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106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C4938172-CE70-41DF-BE7A-BEA447D7ED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30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C8AFCC28-FB77-4C8F-AC41-7A3F80DBB1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86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2" y="128588"/>
            <a:ext cx="2055813" cy="59959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algn="ctr" defTabSz="642882">
              <a:defRPr sz="3000"/>
            </a:lvl1pPr>
          </a:lstStyle>
          <a:p>
            <a:pPr>
              <a:defRPr/>
            </a:pPr>
            <a:fld id="{F7C5CEA2-2028-4AF5-85E3-0CA9CF0F3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45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E4D5-5162-440E-855B-DEF4A9C0A85E}" type="datetime1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7CD6-7C16-49EB-BD84-4E04F215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E300-8EB1-410C-98D7-339D41B85D7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17.3.2016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1928-787A-4918-8DE7-94A89A34DA7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11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en-US" altLang="cs-CZ" smtClean="0">
                <a:sym typeface="Verdana" pitchFamily="34" charset="0"/>
              </a:rPr>
              <a:t>Second level</a:t>
            </a:r>
          </a:p>
          <a:p>
            <a:pPr lvl="2"/>
            <a:r>
              <a:rPr lang="en-US" altLang="cs-CZ" smtClean="0">
                <a:sym typeface="Verdana" pitchFamily="34" charset="0"/>
              </a:rPr>
              <a:t>Third level</a:t>
            </a:r>
          </a:p>
          <a:p>
            <a:pPr lvl="3"/>
            <a:r>
              <a:rPr lang="en-US" altLang="cs-CZ" smtClean="0">
                <a:sym typeface="Verdana" pitchFamily="34" charset="0"/>
              </a:rPr>
              <a:t>Fourth level</a:t>
            </a:r>
          </a:p>
          <a:p>
            <a:pPr lvl="4"/>
            <a:r>
              <a:rPr lang="en-US" altLang="cs-CZ" smtClean="0">
                <a:sym typeface="Verdana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>
                <a:sym typeface="Verdana Bold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24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Verdana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Verdana Bold" charset="0"/>
          <a:sym typeface="Verdana Bold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sym typeface="Verdana" pitchFamily="34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sym typeface="Verdana" pitchFamily="34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sym typeface="Verdana" pitchFamily="34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sym typeface="Verdana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Verdana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Verdana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Verdana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sym typeface="Verdana" pitchFamily="34" charset="0"/>
        </a:defRPr>
      </a:lvl9pPr>
    </p:bodyStyle>
    <p:otherStyle>
      <a:defPPr>
        <a:defRPr lang="cs-CZ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648" y="128365"/>
            <a:ext cx="8227591" cy="14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3275" tIns="32903" rIns="63275" bIns="329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48" y="1600647"/>
            <a:ext cx="8227591" cy="452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3275" tIns="32903" rIns="63275" bIns="32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648" y="6354591"/>
            <a:ext cx="2131963" cy="36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275" tIns="32903" rIns="63275" bIns="32903" numCol="1" anchor="ctr" anchorCtr="0" compatLnSpc="1">
            <a:prstTxWarp prst="textNoShape">
              <a:avLst/>
            </a:prstTxWarp>
          </a:bodyPr>
          <a:lstStyle>
            <a:lvl1pPr defTabSz="449217" eaLnBrk="1" hangingPunct="1">
              <a:buClrTx/>
              <a:buSzPct val="100000"/>
              <a:buFontTx/>
              <a:buNone/>
              <a:tabLst>
                <a:tab pos="0" algn="l"/>
                <a:tab pos="914306" algn="l"/>
                <a:tab pos="1828613" algn="l"/>
                <a:tab pos="2742920" algn="l"/>
                <a:tab pos="3657226" algn="l"/>
                <a:tab pos="4571532" algn="l"/>
                <a:tab pos="5485838" algn="l"/>
                <a:tab pos="6400146" algn="l"/>
                <a:tab pos="7314451" algn="l"/>
                <a:tab pos="8228758" algn="l"/>
                <a:tab pos="9143064" algn="l"/>
                <a:tab pos="10057370" algn="l"/>
              </a:tabLst>
              <a:defRPr sz="1800">
                <a:solidFill>
                  <a:srgbClr val="000000"/>
                </a:solidFill>
                <a:latin typeface="Arial" charset="0"/>
                <a:cs typeface="Lucida Sans Unicode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ym typeface="Gill San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76" y="6354589"/>
            <a:ext cx="2895451" cy="3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4288" tIns="32144" rIns="64288" bIns="32144" anchor="ctr"/>
          <a:lstStyle/>
          <a:p>
            <a:pPr defTabSz="44921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>
              <a:solidFill>
                <a:srgbClr val="FFFFFF"/>
              </a:solidFill>
              <a:latin typeface="Arial" charset="0"/>
              <a:sym typeface="Gill San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76" y="6354591"/>
            <a:ext cx="2131963" cy="36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275" tIns="32903" rIns="63275" bIns="32903" numCol="1" anchor="ctr" anchorCtr="0" compatLnSpc="1">
            <a:prstTxWarp prst="textNoShape">
              <a:avLst/>
            </a:prstTxWarp>
          </a:bodyPr>
          <a:lstStyle>
            <a:lvl1pPr defTabSz="448678" eaLnBrk="1" hangingPunct="1">
              <a:buSzPct val="100000"/>
              <a:tabLst>
                <a:tab pos="0" algn="l"/>
                <a:tab pos="914098" algn="l"/>
                <a:tab pos="1828196" algn="l"/>
                <a:tab pos="2742292" algn="l"/>
                <a:tab pos="3656390" algn="l"/>
                <a:tab pos="4570488" algn="l"/>
                <a:tab pos="5485702" algn="l"/>
                <a:tab pos="6399798" algn="l"/>
                <a:tab pos="7313897" algn="l"/>
                <a:tab pos="8227993" algn="l"/>
                <a:tab pos="9142091" algn="l"/>
                <a:tab pos="10057304" algn="l"/>
              </a:tabLst>
              <a:defRPr sz="18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4EED0-89DE-44A1-BB1E-723ED9F5B50B}" type="slidenum">
              <a:rPr lang="cs-CZ">
                <a:solidFill>
                  <a:srgbClr val="000000"/>
                </a:solidFill>
                <a:sym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468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8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8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2pPr>
      <a:lvl3pPr algn="ctr" defTabSz="448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3pPr>
      <a:lvl4pPr algn="ctr" defTabSz="448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4pPr>
      <a:lvl5pPr algn="ctr" defTabSz="44867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5pPr>
      <a:lvl6pPr marL="2514343" indent="-228576" algn="ctr" defTabSz="44921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6pPr>
      <a:lvl7pPr marL="2971496" indent="-228576" algn="ctr" defTabSz="44921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7pPr>
      <a:lvl8pPr marL="3428650" indent="-228576" algn="ctr" defTabSz="44921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8pPr>
      <a:lvl9pPr marL="3885802" indent="-228576" algn="ctr" defTabSz="44921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charset="0"/>
        </a:defRPr>
      </a:lvl9pPr>
    </p:titleStyle>
    <p:bodyStyle>
      <a:lvl1pPr marL="342647" indent="-342647" algn="l" defTabSz="448678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216" indent="-284609" algn="l" defTabSz="448678" rtl="0" eaLnBrk="0" fontAlgn="base" hangingPunct="0">
        <a:spcBef>
          <a:spcPts val="70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cs typeface="+mn-cs"/>
        </a:defRPr>
      </a:lvl2pPr>
      <a:lvl3pPr marL="1141786" indent="-227688" algn="l" defTabSz="448678" rtl="0" eaLnBrk="0" fontAlgn="base" hangingPunct="0">
        <a:spcBef>
          <a:spcPts val="59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599392" indent="-227688" algn="l" defTabSz="448678" rtl="0" eaLnBrk="0" fontAlgn="base" hangingPunct="0">
        <a:spcBef>
          <a:spcPts val="50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6999" indent="-227688" algn="l" defTabSz="448678" rtl="0" eaLnBrk="0" fontAlgn="base" hangingPunct="0">
        <a:spcBef>
          <a:spcPts val="501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343" indent="-228576" algn="l" defTabSz="449217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496" indent="-228576" algn="l" defTabSz="449217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8650" indent="-228576" algn="l" defTabSz="449217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5802" indent="-228576" algn="l" defTabSz="449217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enia.cz/eiasea/detail/SEA_MZP183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europen-packaging.e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cicpen.cz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Řádná členská schůze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CICPEN</a:t>
            </a:r>
            <a:br>
              <a:rPr lang="cs-CZ" dirty="0" smtClean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Holiday</a:t>
            </a:r>
            <a:r>
              <a:rPr lang="cs-CZ" dirty="0" smtClean="0">
                <a:solidFill>
                  <a:schemeClr val="tx2"/>
                </a:solidFill>
              </a:rPr>
              <a:t> Inn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Prague </a:t>
            </a:r>
            <a:r>
              <a:rPr lang="cs-CZ" dirty="0" err="1" smtClean="0">
                <a:solidFill>
                  <a:schemeClr val="tx2"/>
                </a:solidFill>
              </a:rPr>
              <a:t>Congress</a:t>
            </a:r>
            <a:r>
              <a:rPr lang="cs-CZ" dirty="0" smtClean="0">
                <a:solidFill>
                  <a:schemeClr val="tx2"/>
                </a:solidFill>
              </a:rPr>
              <a:t> Centre</a:t>
            </a:r>
          </a:p>
          <a:p>
            <a:r>
              <a:rPr lang="cs-CZ" smtClean="0">
                <a:solidFill>
                  <a:schemeClr val="tx2"/>
                </a:solidFill>
              </a:rPr>
              <a:t>2. PROSINCE </a:t>
            </a:r>
            <a:r>
              <a:rPr lang="cs-CZ" dirty="0" smtClean="0">
                <a:solidFill>
                  <a:schemeClr val="tx2"/>
                </a:solidFill>
              </a:rPr>
              <a:t>2014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7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77272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3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1271" y="238869"/>
            <a:ext cx="8203034" cy="685354"/>
          </a:xfrm>
        </p:spPr>
        <p:txBody>
          <a:bodyPr lIns="91430" tIns="45716" rIns="91430" bIns="45716" anchor="ctr"/>
          <a:lstStyle/>
          <a:p>
            <a:pPr eaLnBrk="1" hangingPunct="1"/>
            <a:r>
              <a:rPr lang="cs-CZ" altLang="cs-CZ" sz="3400" b="1" u="sng">
                <a:solidFill>
                  <a:srgbClr val="008000"/>
                </a:solidFill>
                <a:latin typeface="Arial" pitchFamily="34" charset="0"/>
              </a:rPr>
              <a:t>Další připravovaná legislativa </a:t>
            </a:r>
            <a:endParaRPr lang="en-US" altLang="cs-CZ" sz="3400" b="1" u="sng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662" y="1049239"/>
            <a:ext cx="8555756" cy="4657949"/>
          </a:xfrm>
        </p:spPr>
        <p:txBody>
          <a:bodyPr lIns="91430" tIns="45716" rIns="91430" bIns="45716"/>
          <a:lstStyle/>
          <a:p>
            <a:pPr marL="505600" lvl="1" indent="-325905" algn="l" eaLnBrk="1" hangingPunct="1">
              <a:spcBef>
                <a:spcPts val="422"/>
              </a:spcBef>
              <a:spcAft>
                <a:spcPts val="844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Vyhláška k třídění složek komunálního odpadu (papír, plast, sklo, kovy a bio) – probíhá MPŘ</a:t>
            </a:r>
          </a:p>
          <a:p>
            <a:pPr marL="505600" lvl="1" indent="-325905" algn="l" eaLnBrk="1" hangingPunct="1">
              <a:spcBef>
                <a:spcPts val="422"/>
              </a:spcBef>
              <a:spcAft>
                <a:spcPts val="844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Nařízení vlády k POH ČR – po MPŘ, před SEA </a:t>
            </a:r>
          </a:p>
          <a:p>
            <a:pPr marL="505600" lvl="1" indent="-325905" algn="l" eaLnBrk="1" hangingPunct="1">
              <a:spcBef>
                <a:spcPts val="422"/>
              </a:spcBef>
              <a:spcAft>
                <a:spcPts val="844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Vyhláška k vymezení odpadů použitelných na TZS technické zabezpečení skládek - příprava</a:t>
            </a:r>
          </a:p>
          <a:p>
            <a:pPr marL="505600" lvl="1" indent="-325905" algn="l" eaLnBrk="1" hangingPunct="1">
              <a:spcBef>
                <a:spcPts val="422"/>
              </a:spcBef>
              <a:spcAft>
                <a:spcPts val="844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 Vyhláška k vymezení odpadů, které bude od roku 2024 zakázáno ukládat na skládky – příprava bude zahájena v první polovině 2015</a:t>
            </a:r>
          </a:p>
          <a:p>
            <a:pPr marL="505600" lvl="1" indent="-325905" algn="l" eaLnBrk="1" hangingPunct="1">
              <a:spcBef>
                <a:spcPts val="422"/>
              </a:spcBef>
              <a:spcAft>
                <a:spcPts val="844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Vyhláška ke katalogu zařízení (přidělování IČZ)</a:t>
            </a:r>
          </a:p>
        </p:txBody>
      </p:sp>
    </p:spTree>
    <p:extLst>
      <p:ext uri="{BB962C8B-B14F-4D97-AF65-F5344CB8AC3E}">
        <p14:creationId xmlns:p14="http://schemas.microsoft.com/office/powerpoint/2010/main" val="9408767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846" y="363886"/>
            <a:ext cx="8203035" cy="860599"/>
          </a:xfrm>
        </p:spPr>
        <p:txBody>
          <a:bodyPr lIns="91430" tIns="45716" rIns="91430" bIns="45716" anchor="ctr"/>
          <a:lstStyle/>
          <a:p>
            <a:pPr eaLnBrk="1" hangingPunct="1"/>
            <a:r>
              <a:rPr lang="cs-CZ" altLang="cs-CZ" sz="3400" b="1" u="sng">
                <a:solidFill>
                  <a:srgbClr val="008000"/>
                </a:solidFill>
                <a:latin typeface="Arial" pitchFamily="34" charset="0"/>
              </a:rPr>
              <a:t>Nové právní předpisy v odpadovém hospodářství </a:t>
            </a:r>
            <a:endParaRPr lang="en-US" altLang="cs-CZ" sz="3400" b="1" u="sng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237" y="1404194"/>
            <a:ext cx="8454182" cy="3897809"/>
          </a:xfrm>
        </p:spPr>
        <p:txBody>
          <a:bodyPr lIns="91430" tIns="45716" rIns="91430" bIns="45716"/>
          <a:lstStyle/>
          <a:p>
            <a:pPr marL="769002" lvl="1" indent="-3270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Wingdings" pitchFamily="2"/>
              <a:buChar char="ü"/>
              <a:tabLst>
                <a:tab pos="1955433" algn="l"/>
              </a:tabLst>
              <a:defRPr/>
            </a:pPr>
            <a:r>
              <a:rPr lang="cs-CZ" sz="2800" b="1" u="sng" dirty="0">
                <a:latin typeface="Arial" pitchFamily="34"/>
              </a:rPr>
              <a:t>Věcné záměry nových zákonů</a:t>
            </a:r>
          </a:p>
          <a:p>
            <a:pPr marL="441981" lvl="1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None/>
              <a:tabLst>
                <a:tab pos="1955433" algn="l"/>
              </a:tabLst>
              <a:defRPr/>
            </a:pPr>
            <a:endParaRPr lang="cs-CZ" sz="2800" dirty="0">
              <a:latin typeface="Arial" pitchFamily="34"/>
            </a:endParaRPr>
          </a:p>
          <a:p>
            <a:pPr marL="1044683" lvl="2" indent="-32144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tabLst>
                <a:tab pos="1955434" algn="l"/>
              </a:tabLst>
              <a:defRPr/>
            </a:pPr>
            <a:r>
              <a:rPr lang="cs-CZ" sz="2800" dirty="0">
                <a:latin typeface="Arial" pitchFamily="34"/>
              </a:rPr>
              <a:t>zákon o odpadech</a:t>
            </a:r>
          </a:p>
          <a:p>
            <a:pPr marL="723242" lvl="2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None/>
              <a:tabLst>
                <a:tab pos="1955434" algn="l"/>
              </a:tabLst>
              <a:defRPr/>
            </a:pPr>
            <a:endParaRPr lang="cs-CZ" sz="2800" dirty="0">
              <a:latin typeface="Arial" pitchFamily="34"/>
            </a:endParaRPr>
          </a:p>
          <a:p>
            <a:pPr marL="1044683" lvl="2" indent="-32144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tabLst>
                <a:tab pos="1955434" algn="l"/>
              </a:tabLst>
              <a:defRPr/>
            </a:pPr>
            <a:r>
              <a:rPr lang="cs-CZ" sz="2800" dirty="0">
                <a:latin typeface="Arial" pitchFamily="34"/>
              </a:rPr>
              <a:t>zákon o výrobcích s ukončenou životností</a:t>
            </a:r>
            <a:br>
              <a:rPr lang="cs-CZ" sz="2800" dirty="0">
                <a:latin typeface="Arial" pitchFamily="34"/>
              </a:rPr>
            </a:br>
            <a:r>
              <a:rPr lang="cs-CZ" sz="2800" dirty="0">
                <a:latin typeface="Arial" pitchFamily="34"/>
              </a:rPr>
              <a:t>- baterie, elektrozařízení, pneumatiky, vozidla s ukončenou životností</a:t>
            </a:r>
          </a:p>
          <a:p>
            <a:pPr marL="1044683" lvl="2" indent="-32144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tabLst>
                <a:tab pos="1955434" algn="l"/>
              </a:tabLst>
              <a:defRPr/>
            </a:pPr>
            <a:endParaRPr lang="cs-CZ" sz="2800" dirty="0">
              <a:latin typeface="Arial" pitchFamily="34"/>
            </a:endParaRPr>
          </a:p>
          <a:p>
            <a:pPr marL="441981" lvl="1" indent="0" algn="l" eaLnBrk="1" hangingPunct="1">
              <a:buClr>
                <a:srgbClr val="008000"/>
              </a:buClr>
              <a:buNone/>
              <a:tabLst>
                <a:tab pos="1955432" algn="l"/>
              </a:tabLst>
              <a:defRPr/>
            </a:pPr>
            <a:r>
              <a:rPr lang="cs-CZ" sz="2800" dirty="0">
                <a:latin typeface="Arial" pitchFamily="34" charset="0"/>
              </a:rPr>
              <a:t>     </a:t>
            </a:r>
            <a:r>
              <a:rPr lang="cs-CZ" sz="2800" i="1" dirty="0">
                <a:latin typeface="Arial" pitchFamily="34" charset="0"/>
              </a:rPr>
              <a:t>(Věcné záměry předloženy vládě 28.11.2014)</a:t>
            </a:r>
          </a:p>
        </p:txBody>
      </p:sp>
    </p:spTree>
    <p:extLst>
      <p:ext uri="{BB962C8B-B14F-4D97-AF65-F5344CB8AC3E}">
        <p14:creationId xmlns:p14="http://schemas.microsoft.com/office/powerpoint/2010/main" val="14562882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846" y="363886"/>
            <a:ext cx="8203035" cy="860599"/>
          </a:xfrm>
        </p:spPr>
        <p:txBody>
          <a:bodyPr lIns="91430" tIns="45716" rIns="91430" bIns="45716" anchor="ctr"/>
          <a:lstStyle/>
          <a:p>
            <a:pPr eaLnBrk="1" hangingPunct="1"/>
            <a:r>
              <a:rPr lang="cs-CZ" altLang="cs-CZ" sz="3400" b="1" u="sng">
                <a:solidFill>
                  <a:srgbClr val="008000"/>
                </a:solidFill>
                <a:latin typeface="Arial" pitchFamily="34" charset="0"/>
              </a:rPr>
              <a:t>Nové právní předpisy v odpadovém hospodářství </a:t>
            </a:r>
            <a:endParaRPr lang="en-US" altLang="cs-CZ" sz="3400" b="1" u="sng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237" y="1505770"/>
            <a:ext cx="8454182" cy="3999383"/>
          </a:xfrm>
        </p:spPr>
        <p:txBody>
          <a:bodyPr lIns="91430" tIns="45716" rIns="91430" bIns="45716"/>
          <a:lstStyle/>
          <a:p>
            <a:pPr marL="505600" lvl="1" indent="-325905" algn="l" eaLnBrk="1" hangingPunct="1"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Věcné záměry nových zákonů projednávány</a:t>
            </a:r>
            <a:br>
              <a:rPr lang="cs-CZ" altLang="cs-CZ" sz="2800">
                <a:latin typeface="Arial" pitchFamily="34" charset="0"/>
              </a:rPr>
            </a:br>
            <a:r>
              <a:rPr lang="cs-CZ" altLang="cs-CZ" sz="2800">
                <a:latin typeface="Arial" pitchFamily="34" charset="0"/>
              </a:rPr>
              <a:t>v pracovních skupinách</a:t>
            </a:r>
          </a:p>
          <a:p>
            <a:pPr marL="505600" lvl="1" indent="-325905" algn="l" eaLnBrk="1" hangingPunct="1">
              <a:spcBef>
                <a:spcPts val="844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Předloženy do meziresortního připomínkového řízení</a:t>
            </a:r>
          </a:p>
          <a:p>
            <a:pPr marL="505600" lvl="1" indent="-325905" algn="l" eaLnBrk="1" hangingPunct="1">
              <a:spcBef>
                <a:spcPts val="844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18. 11. 2014 MPŘ ukončeno – VZ zákona o odpadech se vypořádává </a:t>
            </a:r>
          </a:p>
          <a:p>
            <a:pPr marL="505600" lvl="1" indent="-325905" algn="l" eaLnBrk="1" hangingPunct="1">
              <a:spcBef>
                <a:spcPts val="844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2800">
                <a:latin typeface="Arial" pitchFamily="34" charset="0"/>
              </a:rPr>
              <a:t>24. 11. 2014 MPŘ probíhá – VZ zákona o výrobcích s ukončenou životností</a:t>
            </a:r>
          </a:p>
        </p:txBody>
      </p:sp>
    </p:spTree>
    <p:extLst>
      <p:ext uri="{BB962C8B-B14F-4D97-AF65-F5344CB8AC3E}">
        <p14:creationId xmlns:p14="http://schemas.microsoft.com/office/powerpoint/2010/main" val="2590805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086" y="340445"/>
            <a:ext cx="8709794" cy="860598"/>
          </a:xfrm>
        </p:spPr>
        <p:txBody>
          <a:bodyPr lIns="91430" tIns="45716" rIns="91430" bIns="45716" anchor="ctr"/>
          <a:lstStyle/>
          <a:p>
            <a:pPr eaLnBrk="1" hangingPunct="1"/>
            <a:r>
              <a:rPr lang="cs-CZ" altLang="cs-CZ" sz="3200" b="1" u="sng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Plán odpadového hospodářství 2015 - 2024</a:t>
            </a:r>
            <a:endParaRPr lang="en-US" altLang="cs-CZ" sz="3200" b="1" u="sng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662" y="1302618"/>
            <a:ext cx="8926339" cy="4557489"/>
          </a:xfrm>
        </p:spPr>
        <p:txBody>
          <a:bodyPr lIns="91430" tIns="45716" rIns="91430" bIns="45716"/>
          <a:lstStyle/>
          <a:p>
            <a:pPr marL="354344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Účinnost stávajícího POH ČR byla dne 19. 6. 2013 vládou ČR prodloužena do konce roku 2014</a:t>
            </a:r>
          </a:p>
          <a:p>
            <a:pPr marL="354344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Účinnost nového POH ČR 1. ledna 2015</a:t>
            </a:r>
          </a:p>
          <a:p>
            <a:pPr marL="113263" lvl="2" indent="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None/>
              <a:tabLst>
                <a:tab pos="1955432" algn="l"/>
              </a:tabLst>
              <a:defRPr/>
            </a:pPr>
            <a:r>
              <a:rPr lang="cs-CZ" altLang="cs-CZ" b="1" u="sng" dirty="0" smtClean="0">
                <a:latin typeface="Arial" pitchFamily="34" charset="0"/>
                <a:cs typeface="Arial" pitchFamily="34" charset="0"/>
              </a:rPr>
              <a:t>Strategické cíle</a:t>
            </a:r>
          </a:p>
          <a:p>
            <a:pPr marL="354344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Předcházení vzniku odpadů a snižování měrné produkce odpadů</a:t>
            </a:r>
          </a:p>
          <a:p>
            <a:pPr marL="354344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Minimalizace nepříznivých účinků vzniku odpadů a nakládání s nimi na lidské zdraví a životní prostředí</a:t>
            </a:r>
          </a:p>
          <a:p>
            <a:pPr marL="354344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Maximální využívání odpadů jako náhrady primárních zdrojů</a:t>
            </a:r>
          </a:p>
        </p:txBody>
      </p:sp>
    </p:spTree>
    <p:extLst>
      <p:ext uri="{BB962C8B-B14F-4D97-AF65-F5344CB8AC3E}">
        <p14:creationId xmlns:p14="http://schemas.microsoft.com/office/powerpoint/2010/main" val="21687072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42876"/>
            <a:ext cx="9034611" cy="925339"/>
          </a:xfrm>
        </p:spPr>
        <p:txBody>
          <a:bodyPr/>
          <a:lstStyle/>
          <a:p>
            <a:r>
              <a:rPr lang="pl-PL" altLang="cs-CZ" sz="3500" b="1" u="sng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Nový POH ČR – priority OH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236" y="1201044"/>
            <a:ext cx="8303494" cy="3260453"/>
          </a:xfrm>
        </p:spPr>
        <p:txBody>
          <a:bodyPr/>
          <a:lstStyle/>
          <a:p>
            <a:pPr algn="l">
              <a:spcBef>
                <a:spcPts val="27"/>
              </a:spcBef>
              <a:spcAft>
                <a:spcPts val="404"/>
              </a:spcAft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/>
              <a:t>Předcházení vzniku odpadů a snižování nebezpečných vlastností odpadů</a:t>
            </a:r>
          </a:p>
          <a:p>
            <a:pPr algn="l">
              <a:spcBef>
                <a:spcPts val="27"/>
              </a:spcBef>
              <a:spcAft>
                <a:spcPts val="404"/>
              </a:spcAft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/>
              <a:t>Opětovné použití výrobků s ukončenou životností</a:t>
            </a:r>
            <a:endParaRPr lang="cs-CZ" altLang="cs-CZ" sz="2400">
              <a:ea typeface="Times New Roman" pitchFamily="18" charset="0"/>
              <a:cs typeface="Arial" pitchFamily="34" charset="0"/>
            </a:endParaRPr>
          </a:p>
          <a:p>
            <a:pPr algn="l">
              <a:spcBef>
                <a:spcPts val="27"/>
              </a:spcBef>
              <a:spcAft>
                <a:spcPts val="404"/>
              </a:spcAft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>
                <a:ea typeface="Times New Roman" pitchFamily="18" charset="0"/>
                <a:cs typeface="Arial" pitchFamily="34" charset="0"/>
              </a:rPr>
              <a:t>Maximální využití odpadů ve vazbě na průmyslové segmenty, region</a:t>
            </a:r>
          </a:p>
          <a:p>
            <a:pPr algn="l">
              <a:spcBef>
                <a:spcPts val="27"/>
              </a:spcBef>
              <a:spcAft>
                <a:spcPts val="404"/>
              </a:spcAft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>
                <a:ea typeface="Times New Roman" pitchFamily="18" charset="0"/>
                <a:cs typeface="Arial" pitchFamily="34" charset="0"/>
              </a:rPr>
              <a:t>Zásadní omezení skládkování (zejména SKO)</a:t>
            </a:r>
            <a:br>
              <a:rPr lang="cs-CZ" altLang="cs-CZ" sz="2400">
                <a:ea typeface="Times New Roman" pitchFamily="18" charset="0"/>
                <a:cs typeface="Arial" pitchFamily="34" charset="0"/>
              </a:rPr>
            </a:br>
            <a:r>
              <a:rPr lang="cs-CZ" altLang="cs-CZ" sz="2400">
                <a:ea typeface="Times New Roman" pitchFamily="18" charset="0"/>
                <a:cs typeface="Arial" pitchFamily="34" charset="0"/>
              </a:rPr>
              <a:t>v roce 2024</a:t>
            </a:r>
          </a:p>
          <a:p>
            <a:pPr algn="l">
              <a:spcBef>
                <a:spcPts val="27"/>
              </a:spcBef>
              <a:spcAft>
                <a:spcPts val="404"/>
              </a:spcAft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>
                <a:cs typeface="Arial" pitchFamily="34" charset="0"/>
              </a:rPr>
              <a:t>Řešení nakládání s BRKO a ostatním BRO</a:t>
            </a:r>
          </a:p>
          <a:p>
            <a:pPr algn="l">
              <a:spcBef>
                <a:spcPts val="27"/>
              </a:spcBef>
              <a:spcAft>
                <a:spcPts val="404"/>
              </a:spcAft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>
                <a:cs typeface="Arial" pitchFamily="34" charset="0"/>
              </a:rPr>
              <a:t>Optimalizace veškeré činnosti v OH</a:t>
            </a:r>
          </a:p>
          <a:p>
            <a:pPr algn="l">
              <a:spcBef>
                <a:spcPts val="27"/>
              </a:spcBef>
              <a:buClr>
                <a:srgbClr val="006600"/>
              </a:buClr>
              <a:buSzPct val="112000"/>
              <a:buFont typeface="Wingdings" pitchFamily="2" charset="2"/>
              <a:buChar char="Ø"/>
            </a:pPr>
            <a:r>
              <a:rPr lang="cs-CZ" altLang="cs-CZ" sz="2400">
                <a:cs typeface="Arial" pitchFamily="34" charset="0"/>
              </a:rPr>
              <a:t>Zajištění dlouhodobé stability a udržitelnosti OH</a:t>
            </a:r>
            <a:br>
              <a:rPr lang="cs-CZ" altLang="cs-CZ" sz="2400">
                <a:cs typeface="Arial" pitchFamily="34" charset="0"/>
              </a:rPr>
            </a:br>
            <a:r>
              <a:rPr lang="cs-CZ" altLang="cs-CZ" sz="2400">
                <a:cs typeface="Arial" pitchFamily="34" charset="0"/>
              </a:rPr>
              <a:t>v regionech i v rámci ČR</a:t>
            </a: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9005270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086" y="87066"/>
            <a:ext cx="8709794" cy="860599"/>
          </a:xfrm>
        </p:spPr>
        <p:txBody>
          <a:bodyPr lIns="91430" tIns="45716" rIns="91430" bIns="45716" anchor="ctr"/>
          <a:lstStyle/>
          <a:p>
            <a:pPr eaLnBrk="1" hangingPunct="1"/>
            <a:r>
              <a:rPr lang="cs-CZ" altLang="cs-CZ" sz="3200" b="1" u="sng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Plán odpadového hospodářství 2015 - 2024</a:t>
            </a:r>
            <a:endParaRPr lang="en-US" altLang="cs-CZ" sz="3200" b="1" u="sng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237" y="847205"/>
            <a:ext cx="8454182" cy="4911328"/>
          </a:xfrm>
        </p:spPr>
        <p:txBody>
          <a:bodyPr lIns="91430" tIns="45716" rIns="91430" bIns="45716"/>
          <a:lstStyle/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březen 2014 – nový POH ČR představen na Radě odpadového hospodářství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květen 2014 – meziresortní připomínkové řízení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6. 10. 2014 – vypořádání MPŘ na MŽP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15. 10. 2014 – návrh stanoviska SEA předán MŽP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17. 10. 2014 – rozesláno a zveřejněno všemi KÚ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18. 11. 2014 – veřejné projednání SEA, Aula ČZÚ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24. 11. 2014 – poslední možnost vyjádřit se k POH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</a:rPr>
              <a:t> prosinec/leden – předložení vládě a účinnost nového POH</a:t>
            </a:r>
          </a:p>
          <a:p>
            <a:pPr marL="112728" lvl="2" indent="0" algn="l" eaLnBrk="1" hangingPunct="1">
              <a:spcBef>
                <a:spcPts val="0"/>
              </a:spcBef>
              <a:spcAft>
                <a:spcPts val="422"/>
              </a:spcAft>
              <a:buClr>
                <a:srgbClr val="008000"/>
              </a:buClr>
              <a:buNone/>
              <a:tabLst>
                <a:tab pos="1955432" algn="l"/>
              </a:tabLst>
              <a:defRPr/>
            </a:pPr>
            <a:r>
              <a:rPr lang="cs-CZ" altLang="cs-CZ" b="1" dirty="0">
                <a:latin typeface="Arial" pitchFamily="34" charset="0"/>
                <a:cs typeface="Arial" pitchFamily="34" charset="0"/>
                <a:hlinkClick r:id="rId3"/>
              </a:rPr>
              <a:t>http://portal.cenia.cz/eiasea/detail/SEA_MZP183K</a:t>
            </a:r>
            <a:r>
              <a:rPr lang="cs-CZ" alt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6953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846" y="87065"/>
            <a:ext cx="8203035" cy="658564"/>
          </a:xfrm>
        </p:spPr>
        <p:txBody>
          <a:bodyPr lIns="91430" tIns="45716" rIns="91430" bIns="45716" anchor="ctr"/>
          <a:lstStyle/>
          <a:p>
            <a:pPr eaLnBrk="1" hangingPunct="1"/>
            <a:r>
              <a:rPr lang="cs-CZ" altLang="cs-CZ" sz="3200" b="1" u="sng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Program předcházení vzniku odpadů</a:t>
            </a:r>
            <a:endParaRPr lang="en-US" altLang="cs-CZ" sz="3200" b="1" u="sng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9237" y="695400"/>
            <a:ext cx="8454182" cy="4557489"/>
          </a:xfrm>
        </p:spPr>
        <p:txBody>
          <a:bodyPr lIns="91430" tIns="45716" rIns="91430" bIns="45716"/>
          <a:lstStyle/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Návrh Programu zveřejněn (od 12. 12. 2013) na stránkách MŽP (</a:t>
            </a:r>
            <a:r>
              <a:rPr lang="cs-CZ" altLang="cs-CZ" sz="2100" u="sng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http://www.mzp.cz/</a:t>
            </a:r>
            <a:r>
              <a:rPr lang="cs-CZ" altLang="cs-CZ" sz="2100" u="sng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altLang="cs-CZ" sz="2100" u="sng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altLang="cs-CZ" sz="2100" u="sng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predchazeni_vzniku_odpadu</a:t>
            </a:r>
            <a:r>
              <a:rPr lang="cs-CZ" altLang="cs-CZ" sz="21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18. 12. 2013 vláda informována o postupu přípravy Programu.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3. 1. 2014 předán návrh programu Evropské komisi.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Dne 14. 2. 2014 bylo zahájeno zjišťovací řízení SEA.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Dne 28.3.2014 vydán závěr zjišťovacího řízení SEA (</a:t>
            </a:r>
            <a:r>
              <a:rPr lang="cs-CZ" altLang="cs-CZ" sz="2100" u="sng" dirty="0">
                <a:latin typeface="Arial" pitchFamily="34" charset="0"/>
                <a:cs typeface="Arial" pitchFamily="34" charset="0"/>
              </a:rPr>
              <a:t>http://portal.cenia.cz/</a:t>
            </a:r>
            <a:r>
              <a:rPr lang="cs-CZ" altLang="cs-CZ" sz="2100" u="sng" dirty="0" err="1">
                <a:latin typeface="Arial" pitchFamily="34" charset="0"/>
                <a:cs typeface="Arial" pitchFamily="34" charset="0"/>
              </a:rPr>
              <a:t>eiasea</a:t>
            </a:r>
            <a:r>
              <a:rPr lang="cs-CZ" altLang="cs-CZ" sz="2100" u="sng" dirty="0">
                <a:latin typeface="Arial" pitchFamily="34" charset="0"/>
                <a:cs typeface="Arial" pitchFamily="34" charset="0"/>
              </a:rPr>
              <a:t>/detail/SEA_MZP176K</a:t>
            </a:r>
            <a:r>
              <a:rPr lang="cs-CZ" altLang="cs-CZ" sz="2100" dirty="0">
                <a:latin typeface="Arial" pitchFamily="34" charset="0"/>
                <a:cs typeface="Arial" pitchFamily="34" charset="0"/>
              </a:rPr>
              <a:t>).  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29.8.2014 vydání stanoviska SEA 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Schváleno poradou vedení MŽP 30.9.2014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Projednání Programu vládou – 27. 10. 2014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dirty="0">
                <a:latin typeface="Arial" pitchFamily="34" charset="0"/>
                <a:cs typeface="Arial" pitchFamily="34" charset="0"/>
              </a:rPr>
              <a:t>Předán osobně oficiálně Evropské komisi – 13. 11. 2014</a:t>
            </a:r>
          </a:p>
          <a:p>
            <a:pPr marL="353809" lvl="2" indent="-241080" algn="l" eaLnBrk="1" hangingPunct="1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  <a:defRPr/>
            </a:pPr>
            <a:r>
              <a:rPr lang="cs-CZ" altLang="cs-CZ" sz="2100" u="sng" dirty="0">
                <a:latin typeface="Arial" pitchFamily="34" charset="0"/>
                <a:cs typeface="Arial" pitchFamily="34" charset="0"/>
              </a:rPr>
              <a:t>http://www.mzp.cz/cz/predchazeni_vzniku_odpadu</a:t>
            </a:r>
            <a:endParaRPr lang="cs-CZ" altLang="cs-CZ" sz="2100" u="sng" dirty="0"/>
          </a:p>
        </p:txBody>
      </p:sp>
    </p:spTree>
    <p:extLst>
      <p:ext uri="{BB962C8B-B14F-4D97-AF65-F5344CB8AC3E}">
        <p14:creationId xmlns:p14="http://schemas.microsoft.com/office/powerpoint/2010/main" val="34008896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4"/>
          <p:cNvSpPr>
            <a:spLocks noGrp="1"/>
          </p:cNvSpPr>
          <p:nvPr>
            <p:ph type="ctrTitle"/>
          </p:nvPr>
        </p:nvSpPr>
        <p:spPr>
          <a:xfrm>
            <a:off x="1129607" y="442020"/>
            <a:ext cx="6682755" cy="556990"/>
          </a:xfrm>
        </p:spPr>
        <p:txBody>
          <a:bodyPr/>
          <a:lstStyle/>
          <a:p>
            <a:pPr>
              <a:defRPr/>
            </a:pP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100" b="1" dirty="0">
                <a:latin typeface="+mn-lt"/>
                <a:cs typeface="Arial" pitchFamily="34" charset="0"/>
              </a:rPr>
              <a:t/>
            </a:r>
            <a:br>
              <a:rPr lang="cs-CZ" altLang="cs-CZ" sz="3100" b="1" dirty="0">
                <a:latin typeface="+mn-lt"/>
                <a:cs typeface="Arial" pitchFamily="34" charset="0"/>
              </a:rPr>
            </a:br>
            <a:r>
              <a:rPr lang="cs-CZ" altLang="cs-CZ" sz="3100" dirty="0">
                <a:latin typeface="+mn-lt"/>
                <a:cs typeface="Arial" pitchFamily="34" charset="0"/>
              </a:rPr>
              <a:t/>
            </a:r>
            <a:br>
              <a:rPr lang="cs-CZ" altLang="cs-CZ" sz="3100" dirty="0">
                <a:latin typeface="+mn-lt"/>
                <a:cs typeface="Arial" pitchFamily="34" charset="0"/>
              </a:rPr>
            </a:br>
            <a:r>
              <a:rPr lang="cs-CZ" altLang="cs-CZ" sz="3400" b="1" u="sng" dirty="0">
                <a:solidFill>
                  <a:srgbClr val="008000"/>
                </a:solidFill>
                <a:latin typeface="+mn-lt"/>
                <a:cs typeface="Arial" pitchFamily="34" charset="0"/>
              </a:rPr>
              <a:t>OPŽP 2014 - 2020</a:t>
            </a:r>
          </a:p>
        </p:txBody>
      </p:sp>
      <p:sp>
        <p:nvSpPr>
          <p:cNvPr id="27651" name="Podnadpis 5"/>
          <p:cNvSpPr>
            <a:spLocks noGrp="1"/>
          </p:cNvSpPr>
          <p:nvPr>
            <p:ph type="subTitle" idx="1"/>
          </p:nvPr>
        </p:nvSpPr>
        <p:spPr>
          <a:xfrm>
            <a:off x="420813" y="1049238"/>
            <a:ext cx="8200801" cy="4607719"/>
          </a:xfrm>
        </p:spPr>
        <p:txBody>
          <a:bodyPr/>
          <a:lstStyle/>
          <a:p>
            <a:pPr marL="277913" lvl="1" indent="-321440" algn="l" eaLnBrk="1" hangingPunct="1">
              <a:spcBef>
                <a:spcPts val="422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3100" b="1">
                <a:latin typeface="Arial" pitchFamily="34" charset="0"/>
                <a:cs typeface="Arial" pitchFamily="34" charset="0"/>
              </a:rPr>
              <a:t>Schválen vládou – červenec 2014</a:t>
            </a:r>
          </a:p>
          <a:p>
            <a:pPr marL="277913" lvl="1" indent="-321440" algn="l" eaLnBrk="1" hangingPunct="1">
              <a:spcBef>
                <a:spcPts val="422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3100" b="1">
                <a:latin typeface="Arial" pitchFamily="34" charset="0"/>
                <a:cs typeface="Arial" pitchFamily="34" charset="0"/>
              </a:rPr>
              <a:t>Podzim 2014 -  vyjednávání s Evropskou komisí – PŘIPOMÍNKY EK!</a:t>
            </a:r>
          </a:p>
          <a:p>
            <a:pPr marL="277913" lvl="1" indent="-321440" algn="l" eaLnBrk="1" hangingPunct="1">
              <a:spcBef>
                <a:spcPts val="422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3100" b="1">
                <a:latin typeface="Arial" pitchFamily="34" charset="0"/>
                <a:cs typeface="Arial" pitchFamily="34" charset="0"/>
              </a:rPr>
              <a:t>13.11.2014 – vypořádávání posledních připomínek v ČR</a:t>
            </a:r>
          </a:p>
          <a:p>
            <a:pPr marL="277913" lvl="1" indent="-321440" algn="l" eaLnBrk="1" hangingPunct="1">
              <a:spcBef>
                <a:spcPts val="422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3100" b="1">
                <a:latin typeface="Arial" pitchFamily="34" charset="0"/>
                <a:cs typeface="Arial" pitchFamily="34" charset="0"/>
              </a:rPr>
              <a:t>24.11.2014 (?) – NAHRÁVÁNÍ do systému</a:t>
            </a:r>
          </a:p>
          <a:p>
            <a:pPr marL="277913" lvl="1" indent="-321440" algn="l" eaLnBrk="1" hangingPunct="1">
              <a:spcBef>
                <a:spcPts val="422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3100" b="1">
                <a:latin typeface="Arial" pitchFamily="34" charset="0"/>
                <a:cs typeface="Arial" pitchFamily="34" charset="0"/>
              </a:rPr>
              <a:t>Konec 2014 - předpokládané schválení ze strany EK</a:t>
            </a:r>
          </a:p>
          <a:p>
            <a:pPr marL="277913" lvl="1" indent="-321440" algn="l" eaLnBrk="1" hangingPunct="1">
              <a:spcBef>
                <a:spcPts val="422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1955432" algn="l"/>
              </a:tabLst>
            </a:pPr>
            <a:r>
              <a:rPr lang="cs-CZ" altLang="cs-CZ" sz="3100" b="1">
                <a:latin typeface="Arial" pitchFamily="34" charset="0"/>
                <a:cs typeface="Arial" pitchFamily="34" charset="0"/>
              </a:rPr>
              <a:t>1.Q / 2015 - první výzvy</a:t>
            </a:r>
          </a:p>
        </p:txBody>
      </p:sp>
    </p:spTree>
    <p:extLst>
      <p:ext uri="{BB962C8B-B14F-4D97-AF65-F5344CB8AC3E}">
        <p14:creationId xmlns:p14="http://schemas.microsoft.com/office/powerpoint/2010/main" val="21520807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11" y="390674"/>
            <a:ext cx="8784580" cy="545828"/>
          </a:xfrm>
        </p:spPr>
        <p:txBody>
          <a:bodyPr/>
          <a:lstStyle/>
          <a:p>
            <a:pPr>
              <a:defRPr/>
            </a:pPr>
            <a:r>
              <a:rPr lang="pl-PL" sz="3200" b="1" u="sng" dirty="0">
                <a:solidFill>
                  <a:srgbClr val="008000"/>
                </a:solidFill>
                <a:latin typeface="+mn-lt"/>
              </a:rPr>
              <a:t>OPŽP 2014 -2020 - Prioritní osa 3</a:t>
            </a:r>
            <a:endParaRPr lang="cs-CZ" sz="3200" u="sng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247" y="1049238"/>
            <a:ext cx="8280053" cy="4683621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  <a:defRPr/>
            </a:pPr>
            <a:r>
              <a:rPr lang="cs-CZ" sz="2700" b="1" dirty="0"/>
              <a:t>Odpady a materiálové toky, ekologické zátěže a rizika</a:t>
            </a:r>
          </a:p>
          <a:p>
            <a:pPr marL="0" indent="0" algn="l">
              <a:lnSpc>
                <a:spcPct val="90000"/>
              </a:lnSpc>
              <a:buNone/>
              <a:defRPr/>
            </a:pPr>
            <a:endParaRPr lang="cs-CZ" sz="2700" b="1" dirty="0"/>
          </a:p>
          <a:p>
            <a:pPr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700" b="1" dirty="0"/>
              <a:t>Investiční priorita 1</a:t>
            </a:r>
          </a:p>
          <a:p>
            <a:pPr marL="0" indent="0"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700" dirty="0"/>
              <a:t> „Investice do odpadového hospodářství za účelem plnění požadavků </a:t>
            </a:r>
            <a:r>
              <a:rPr lang="cs-CZ" sz="2700" i="1" dirty="0" err="1"/>
              <a:t>acquis</a:t>
            </a:r>
            <a:r>
              <a:rPr lang="cs-CZ" sz="2700" dirty="0"/>
              <a:t> Unie v oblasti životního prostředí a řešení důležitých potřeb“</a:t>
            </a:r>
          </a:p>
          <a:p>
            <a:pPr marL="285722" indent="-285722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b="1" dirty="0"/>
              <a:t>SC 3.1</a:t>
            </a:r>
            <a:r>
              <a:rPr lang="cs-CZ" sz="2700" dirty="0"/>
              <a:t> – „Prevence vzniku odpadů“ </a:t>
            </a:r>
          </a:p>
          <a:p>
            <a:pPr marL="285722" indent="-285722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b="1" dirty="0"/>
              <a:t>SC 3.2 </a:t>
            </a:r>
            <a:r>
              <a:rPr lang="cs-CZ" sz="2700" dirty="0"/>
              <a:t>– „Zvýšit podíl materiálového a energetického využití odpadů“</a:t>
            </a:r>
          </a:p>
          <a:p>
            <a:pPr marL="285722" indent="-285722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700" b="1" dirty="0"/>
              <a:t>SC 3.3 </a:t>
            </a:r>
            <a:r>
              <a:rPr lang="cs-CZ" sz="2700" dirty="0"/>
              <a:t>– „Rekultivovat staré skládky“ </a:t>
            </a:r>
          </a:p>
        </p:txBody>
      </p:sp>
    </p:spTree>
    <p:extLst>
      <p:ext uri="{BB962C8B-B14F-4D97-AF65-F5344CB8AC3E}">
        <p14:creationId xmlns:p14="http://schemas.microsoft.com/office/powerpoint/2010/main" val="16390335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11" y="238869"/>
            <a:ext cx="8784580" cy="645170"/>
          </a:xfrm>
        </p:spPr>
        <p:txBody>
          <a:bodyPr/>
          <a:lstStyle/>
          <a:p>
            <a:pPr>
              <a:defRPr/>
            </a:pPr>
            <a:r>
              <a:rPr lang="pl-PL" sz="3000" b="1" u="sng" dirty="0">
                <a:solidFill>
                  <a:srgbClr val="008000"/>
                </a:solidFill>
                <a:latin typeface="+mn-lt"/>
              </a:rPr>
              <a:t>OPŽP 2014 -2020 - Prioritní osa 3</a:t>
            </a:r>
            <a:endParaRPr lang="cs-CZ" sz="3000" u="sng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468" y="1201044"/>
            <a:ext cx="8556873" cy="4248299"/>
          </a:xfrm>
        </p:spPr>
        <p:txBody>
          <a:bodyPr/>
          <a:lstStyle/>
          <a:p>
            <a:pPr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/>
              <a:t>Investiční priorita  2</a:t>
            </a:r>
          </a:p>
          <a:p>
            <a:pPr marL="0" indent="0" algn="l">
              <a:lnSpc>
                <a:spcPct val="90000"/>
              </a:lnSpc>
              <a:spcAft>
                <a:spcPts val="1200"/>
              </a:spcAft>
              <a:defRPr/>
            </a:pPr>
            <a:r>
              <a:rPr lang="cs-CZ" sz="2400" dirty="0"/>
              <a:t>„Podpora investic k řešení specifických rizik, zajištění odolnosti vůči katastrofám a vývoj systémů pro zvládání katastrof“ – FS</a:t>
            </a:r>
          </a:p>
          <a:p>
            <a:pPr marL="0" indent="0" algn="l">
              <a:lnSpc>
                <a:spcPct val="90000"/>
              </a:lnSpc>
              <a:spcAft>
                <a:spcPts val="1800"/>
              </a:spcAft>
              <a:buNone/>
              <a:defRPr/>
            </a:pPr>
            <a:r>
              <a:rPr lang="cs-CZ" sz="2400" b="1" dirty="0"/>
              <a:t>SC 3.4 </a:t>
            </a:r>
            <a:r>
              <a:rPr lang="cs-CZ" sz="2400" dirty="0"/>
              <a:t>- „Odstranit a inventarizovat ekologické zátěže“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/>
              <a:t>Investiční priorita 3</a:t>
            </a:r>
          </a:p>
          <a:p>
            <a:pPr marL="0" indent="0" algn="l">
              <a:lnSpc>
                <a:spcPct val="90000"/>
              </a:lnSpc>
              <a:spcAft>
                <a:spcPts val="1200"/>
              </a:spcAft>
              <a:defRPr/>
            </a:pPr>
            <a:r>
              <a:rPr lang="cs-CZ" sz="2400" dirty="0"/>
              <a:t> „Podpora investic k řešení specifických rizik, zajištění odolnosti vůči katastrofám a vývoj systémů pro zvládání katastrof“ – EFRR</a:t>
            </a:r>
          </a:p>
          <a:p>
            <a:pPr marL="84821" lvl="1" indent="0" algn="l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cs-CZ" sz="2400" b="1" dirty="0"/>
              <a:t>SC 3.5 </a:t>
            </a:r>
            <a:r>
              <a:rPr lang="cs-CZ" sz="2400" dirty="0"/>
              <a:t>- „Snížit environmentální rizika a rozvíjet systémy jejich řízení“</a:t>
            </a:r>
          </a:p>
        </p:txBody>
      </p:sp>
    </p:spTree>
    <p:extLst>
      <p:ext uri="{BB962C8B-B14F-4D97-AF65-F5344CB8AC3E}">
        <p14:creationId xmlns:p14="http://schemas.microsoft.com/office/powerpoint/2010/main" val="1886593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Program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Zahájení </a:t>
            </a:r>
          </a:p>
          <a:p>
            <a:r>
              <a:rPr lang="cs-CZ" sz="2000" dirty="0" smtClean="0"/>
              <a:t>Nová obalová a odpadová legislativa / pozice vláda</a:t>
            </a:r>
            <a:r>
              <a:rPr lang="cs-CZ" sz="2000" dirty="0"/>
              <a:t>	</a:t>
            </a:r>
            <a:r>
              <a:rPr lang="cs-CZ" sz="2000" dirty="0" smtClean="0"/>
              <a:t>	JM</a:t>
            </a:r>
          </a:p>
          <a:p>
            <a:r>
              <a:rPr lang="cs-CZ" sz="2000" dirty="0"/>
              <a:t>Připravovaná legislativa </a:t>
            </a:r>
            <a:r>
              <a:rPr lang="cs-CZ" sz="2000" dirty="0" smtClean="0"/>
              <a:t>/ EKOKOM, pozice EXPRA			ZK</a:t>
            </a:r>
          </a:p>
          <a:p>
            <a:r>
              <a:rPr lang="cs-CZ" sz="2000" dirty="0" smtClean="0"/>
              <a:t>Nová obalová i odpadová  legislativa v EU / pozice EUROPEN	HZ</a:t>
            </a:r>
          </a:p>
          <a:p>
            <a:r>
              <a:rPr lang="cs-CZ" sz="2000" dirty="0" smtClean="0"/>
              <a:t>Zpráva o vývoji odpadové </a:t>
            </a:r>
            <a:r>
              <a:rPr lang="cs-CZ" sz="2000" dirty="0"/>
              <a:t>a obalové legislativy </a:t>
            </a:r>
            <a:r>
              <a:rPr lang="cs-CZ" sz="2000" dirty="0" smtClean="0"/>
              <a:t>2013/14		JB</a:t>
            </a:r>
          </a:p>
          <a:p>
            <a:r>
              <a:rPr lang="cs-CZ" sz="2000" dirty="0" smtClean="0"/>
              <a:t>Zpráva o činnosti za uplynulé období 2013/14			JB</a:t>
            </a:r>
          </a:p>
          <a:p>
            <a:r>
              <a:rPr lang="cs-CZ" sz="2000" dirty="0" smtClean="0"/>
              <a:t>Volba předsednictva						HZ</a:t>
            </a:r>
          </a:p>
          <a:p>
            <a:r>
              <a:rPr lang="cs-CZ" sz="2000" dirty="0" smtClean="0"/>
              <a:t>Plán činnosti CICPEN 2015					HZ</a:t>
            </a:r>
          </a:p>
          <a:p>
            <a:r>
              <a:rPr lang="cs-CZ" sz="2000" dirty="0" smtClean="0"/>
              <a:t>Návrh rozpočtu CICPEN 2015					HZ, JB</a:t>
            </a:r>
          </a:p>
          <a:p>
            <a:r>
              <a:rPr lang="cs-CZ" sz="2000" dirty="0" smtClean="0"/>
              <a:t>Různé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2050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77272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6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810" y="138411"/>
            <a:ext cx="8227591" cy="1007939"/>
          </a:xfrm>
        </p:spPr>
        <p:txBody>
          <a:bodyPr/>
          <a:lstStyle/>
          <a:p>
            <a:pPr>
              <a:defRPr/>
            </a:pPr>
            <a:r>
              <a:rPr lang="pl-PL" sz="3000" b="1" dirty="0">
                <a:solidFill>
                  <a:srgbClr val="008000"/>
                </a:solidFill>
                <a:latin typeface="Verdana" panose="020B0604030504040204" pitchFamily="34" charset="0"/>
              </a:rPr>
              <a:t>Specifické cíle a podporované </a:t>
            </a:r>
            <a:br>
              <a:rPr lang="pl-PL" sz="3000" b="1" dirty="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sz="3000" b="1" dirty="0">
                <a:solidFill>
                  <a:srgbClr val="008000"/>
                </a:solidFill>
                <a:latin typeface="Verdana" panose="020B0604030504040204" pitchFamily="34" charset="0"/>
              </a:rPr>
              <a:t>aktivity PO3</a:t>
            </a:r>
            <a:endParaRPr lang="cs-CZ" sz="3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48" y="1252389"/>
            <a:ext cx="8227591" cy="4624462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cs-CZ" sz="2700" b="1" dirty="0"/>
              <a:t>3.1 „Předcházet vzniku odpadů“ </a:t>
            </a:r>
          </a:p>
          <a:p>
            <a:pPr marL="0" indent="0" algn="l">
              <a:buNone/>
              <a:defRPr/>
            </a:pPr>
            <a:r>
              <a:rPr lang="cs-CZ" sz="2700" dirty="0"/>
              <a:t>Podporované aktivity:</a:t>
            </a:r>
          </a:p>
          <a:p>
            <a:pPr algn="l">
              <a:buFontTx/>
              <a:buChar char="-"/>
              <a:defRPr/>
            </a:pPr>
            <a:r>
              <a:rPr lang="cs-CZ" sz="2700" dirty="0"/>
              <a:t>Aplikace inovativních technologií pro předcházení vzniku a nakládání s odpady (zahrnující nejlepší dostupné technologie). </a:t>
            </a:r>
          </a:p>
          <a:p>
            <a:pPr algn="l">
              <a:buFontTx/>
              <a:buChar char="-"/>
              <a:defRPr/>
            </a:pPr>
            <a:r>
              <a:rPr lang="cs-CZ" sz="2700" dirty="0"/>
              <a:t>Podpora opětovného použití výrobků na konci životnosti a přípravy k opětovnému použití. </a:t>
            </a:r>
          </a:p>
          <a:p>
            <a:pPr algn="l">
              <a:buFontTx/>
              <a:buChar char="-"/>
              <a:defRPr/>
            </a:pPr>
            <a:r>
              <a:rPr lang="cs-CZ" sz="2700" dirty="0"/>
              <a:t>Výstavba a modernizace zařízení pro  nakládání s nebezpečnými odpady včetně zdravotnických odpadů (vyjma skládkování).	   </a:t>
            </a:r>
          </a:p>
        </p:txBody>
      </p:sp>
    </p:spTree>
    <p:extLst>
      <p:ext uri="{BB962C8B-B14F-4D97-AF65-F5344CB8AC3E}">
        <p14:creationId xmlns:p14="http://schemas.microsoft.com/office/powerpoint/2010/main" val="6216891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810" y="188640"/>
            <a:ext cx="8227591" cy="1007938"/>
          </a:xfrm>
        </p:spPr>
        <p:txBody>
          <a:bodyPr/>
          <a:lstStyle/>
          <a:p>
            <a:pPr>
              <a:defRPr/>
            </a:pPr>
            <a:r>
              <a:rPr lang="pl-PL" sz="3000" b="1" dirty="0">
                <a:solidFill>
                  <a:srgbClr val="008000"/>
                </a:solidFill>
                <a:latin typeface="Verdana" panose="020B0604030504040204" pitchFamily="34" charset="0"/>
              </a:rPr>
              <a:t>Specifické cíle a podporované </a:t>
            </a:r>
            <a:br>
              <a:rPr lang="pl-PL" sz="3000" b="1" dirty="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sz="3000" b="1" dirty="0">
                <a:solidFill>
                  <a:srgbClr val="008000"/>
                </a:solidFill>
                <a:latin typeface="Verdana" panose="020B0604030504040204" pitchFamily="34" charset="0"/>
              </a:rPr>
              <a:t>aktivity PO3</a:t>
            </a:r>
            <a:endParaRPr lang="cs-CZ" sz="3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67432" y="1150814"/>
            <a:ext cx="8976568" cy="4574232"/>
          </a:xfrm>
        </p:spPr>
        <p:txBody>
          <a:bodyPr/>
          <a:lstStyle/>
          <a:p>
            <a:pPr marL="0" indent="0" algn="l">
              <a:buNone/>
            </a:pPr>
            <a:r>
              <a:rPr lang="cs-CZ" altLang="cs-CZ" sz="2000" b="1"/>
              <a:t>3.2 „Zvýšit podíl materiálového a energetického využití odpadů“</a:t>
            </a:r>
          </a:p>
          <a:p>
            <a:pPr marL="321440" lvl="1" indent="0" algn="l">
              <a:buNone/>
            </a:pPr>
            <a:r>
              <a:rPr lang="cs-CZ" altLang="cs-CZ" sz="2200"/>
              <a:t>- Výstavba a modernizace zařízení pro sběr, třídění</a:t>
            </a:r>
            <a:br>
              <a:rPr lang="cs-CZ" altLang="cs-CZ" sz="2200"/>
            </a:br>
            <a:r>
              <a:rPr lang="cs-CZ" altLang="cs-CZ" sz="2200"/>
              <a:t>a úpravu odpadů (systémy pro sběr, svoz a separaci odpadů a bioodpadů, sběrné dvory a sklady komunálního odpadu, systémy pro separaci komunálních odpadů, nadzemní a podzemní kontejnery včetně související infrastruktury);</a:t>
            </a:r>
          </a:p>
          <a:p>
            <a:pPr marL="321440" lvl="1" indent="0" algn="l">
              <a:buNone/>
            </a:pPr>
            <a:r>
              <a:rPr lang="cs-CZ" altLang="cs-CZ" sz="2200"/>
              <a:t>- Výstavba a modernizace zařízení pro materiálové využití odpadů (např. kompostárny a jiná vhodná zařízení pro materiálové využití odpadů);</a:t>
            </a:r>
          </a:p>
          <a:p>
            <a:pPr marL="321440" lvl="1" indent="0" algn="l">
              <a:buNone/>
            </a:pPr>
            <a:r>
              <a:rPr lang="cs-CZ" altLang="cs-CZ" sz="2200"/>
              <a:t>- Výstavba a modernizace zařízení na energetické využívání odpadů a související infrastruktury.</a:t>
            </a:r>
          </a:p>
        </p:txBody>
      </p:sp>
    </p:spTree>
    <p:extLst>
      <p:ext uri="{BB962C8B-B14F-4D97-AF65-F5344CB8AC3E}">
        <p14:creationId xmlns:p14="http://schemas.microsoft.com/office/powerpoint/2010/main" val="41245030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042" y="340445"/>
            <a:ext cx="8227591" cy="905247"/>
          </a:xfrm>
        </p:spPr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008000"/>
                </a:solidFill>
                <a:latin typeface="Verdana" panose="020B0604030504040204" pitchFamily="34" charset="0"/>
              </a:rPr>
              <a:t>Specifické cíle a podporované </a:t>
            </a:r>
            <a:br>
              <a:rPr lang="pl-PL" sz="3200" b="1" dirty="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sz="3200" b="1" dirty="0">
                <a:solidFill>
                  <a:srgbClr val="008000"/>
                </a:solidFill>
                <a:latin typeface="Verdana" panose="020B0604030504040204" pitchFamily="34" charset="0"/>
              </a:rPr>
              <a:t>aktivity PO3</a:t>
            </a:r>
            <a:endParaRPr lang="cs-CZ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648" y="1352849"/>
            <a:ext cx="8227591" cy="4163467"/>
          </a:xfrm>
        </p:spPr>
        <p:txBody>
          <a:bodyPr/>
          <a:lstStyle/>
          <a:p>
            <a:pPr marL="0" indent="0" algn="l">
              <a:buNone/>
            </a:pPr>
            <a:r>
              <a:rPr lang="cs-CZ" altLang="cs-CZ" sz="2800" b="1"/>
              <a:t>3.3 „Rekultivovat staré skládky“ </a:t>
            </a:r>
          </a:p>
          <a:p>
            <a:pPr marL="321440" lvl="1" indent="0" algn="l">
              <a:buNone/>
            </a:pPr>
            <a:endParaRPr lang="cs-CZ" altLang="cs-CZ" sz="2800"/>
          </a:p>
          <a:p>
            <a:pPr marL="321440" lvl="1" indent="0" algn="l">
              <a:buNone/>
            </a:pPr>
            <a:endParaRPr lang="cs-CZ" altLang="cs-CZ" sz="2800"/>
          </a:p>
          <a:p>
            <a:pPr marL="321440" lvl="1" indent="0" algn="l">
              <a:buNone/>
            </a:pPr>
            <a:r>
              <a:rPr lang="cs-CZ" altLang="cs-CZ" sz="2800"/>
              <a:t>- Rekultivace starých skládek (technicky nezabezpečených, ve zvláště chráněných územích, evropsky významných lokalitách a ptačích oblastech a NATURA 2000).</a:t>
            </a:r>
          </a:p>
        </p:txBody>
      </p:sp>
    </p:spTree>
    <p:extLst>
      <p:ext uri="{BB962C8B-B14F-4D97-AF65-F5344CB8AC3E}">
        <p14:creationId xmlns:p14="http://schemas.microsoft.com/office/powerpoint/2010/main" val="14213711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4"/>
          <p:cNvSpPr>
            <a:spLocks noGrp="1"/>
          </p:cNvSpPr>
          <p:nvPr>
            <p:ph type="title"/>
          </p:nvPr>
        </p:nvSpPr>
        <p:spPr>
          <a:xfrm>
            <a:off x="425277" y="238871"/>
            <a:ext cx="8228707" cy="628427"/>
          </a:xfrm>
        </p:spPr>
        <p:txBody>
          <a:bodyPr/>
          <a:lstStyle/>
          <a:p>
            <a:r>
              <a:rPr lang="pl-PL" altLang="cs-CZ" sz="3200" b="1">
                <a:solidFill>
                  <a:srgbClr val="008000"/>
                </a:solidFill>
                <a:latin typeface="Verdana" pitchFamily="34" charset="0"/>
              </a:rPr>
              <a:t>Předběžné rozložení alokace</a:t>
            </a:r>
            <a:endParaRPr lang="cs-CZ" altLang="cs-CZ" sz="3200">
              <a:solidFill>
                <a:srgbClr val="008000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664"/>
            <a:ext cx="9330408" cy="59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85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846" y="363886"/>
            <a:ext cx="8203035" cy="1192113"/>
          </a:xfrm>
        </p:spPr>
        <p:txBody>
          <a:bodyPr lIns="91430" tIns="45716" rIns="91430" bIns="45716" anchor="ctr"/>
          <a:lstStyle/>
          <a:p>
            <a:r>
              <a:rPr lang="cs-CZ" altLang="cs-CZ" sz="3500" b="1" u="sng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3500" b="1" u="sng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3500" b="1" u="sng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Ceny za nakládání s odpady v ČR</a:t>
            </a:r>
            <a:br>
              <a:rPr lang="cs-CZ" altLang="cs-CZ" sz="3500" b="1" u="sng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3500" b="1" u="sng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Kč/t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557" y="1302619"/>
            <a:ext cx="8926339" cy="4669110"/>
          </a:xfrm>
        </p:spPr>
        <p:txBody>
          <a:bodyPr lIns="91430" tIns="45716" rIns="91430" bIns="45716"/>
          <a:lstStyle/>
          <a:p>
            <a:pPr marL="0" lvl="1" indent="0" algn="l">
              <a:buNone/>
              <a:defRPr/>
            </a:pPr>
            <a:endParaRPr lang="cs-CZ" sz="3100" dirty="0">
              <a:latin typeface="Arial" pitchFamily="34" charset="0"/>
              <a:cs typeface="Arial" pitchFamily="34" charset="0"/>
            </a:endParaRPr>
          </a:p>
          <a:p>
            <a:pPr marL="401801" lvl="1" indent="-401801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cs-CZ" sz="3100" dirty="0">
                <a:latin typeface="Arial" pitchFamily="34" charset="0"/>
                <a:cs typeface="Arial" pitchFamily="34" charset="0"/>
              </a:rPr>
              <a:t>Hierarchicky vyšší způsoby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OO   200 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– 12 000 </a:t>
            </a:r>
          </a:p>
          <a:p>
            <a:pPr marL="401801" lvl="1" indent="-401801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cs-CZ" sz="3100" dirty="0">
                <a:latin typeface="Arial" pitchFamily="34" charset="0"/>
                <a:cs typeface="Arial" pitchFamily="34" charset="0"/>
              </a:rPr>
              <a:t>Spalování SKO			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      880 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– 1 900 </a:t>
            </a:r>
          </a:p>
          <a:p>
            <a:pPr marL="401801" lvl="1" indent="-401801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cs-CZ" sz="3100" dirty="0">
                <a:latin typeface="Arial" pitchFamily="34" charset="0"/>
                <a:cs typeface="Arial" pitchFamily="34" charset="0"/>
              </a:rPr>
              <a:t>Skládkování SKO			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      650 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– 1 100 </a:t>
            </a:r>
          </a:p>
          <a:p>
            <a:pPr marL="401801" lvl="1" indent="-401801" algn="l">
              <a:buFont typeface="Arial" panose="020B0604020202020204" pitchFamily="34" charset="0"/>
              <a:buChar char="•"/>
              <a:defRPr/>
            </a:pPr>
            <a:endParaRPr lang="cs-CZ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704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7" y="290216"/>
            <a:ext cx="8831461" cy="555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118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2" y="238869"/>
            <a:ext cx="5508501" cy="298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26" y="2669977"/>
            <a:ext cx="5394648" cy="318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238" y="3378771"/>
            <a:ext cx="3240361" cy="2278186"/>
          </a:xfrm>
        </p:spPr>
        <p:txBody>
          <a:bodyPr lIns="91430" tIns="45716" rIns="91430" bIns="45716" anchor="ctr"/>
          <a:lstStyle/>
          <a:p>
            <a:pPr algn="l"/>
            <a:r>
              <a:rPr lang="cs-CZ" altLang="cs-CZ" sz="23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Stav nakládání s komunálním odpadem v ČR 2012</a:t>
            </a:r>
            <a:br>
              <a:rPr lang="cs-CZ" altLang="cs-CZ" sz="23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23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v % a prognóza nakládání v roce 2024 podle návrhu POH ČR 2015-2024</a:t>
            </a:r>
          </a:p>
        </p:txBody>
      </p:sp>
    </p:spTree>
    <p:extLst>
      <p:ext uri="{BB962C8B-B14F-4D97-AF65-F5344CB8AC3E}">
        <p14:creationId xmlns:p14="http://schemas.microsoft.com/office/powerpoint/2010/main" val="25919079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6" y="257847"/>
            <a:ext cx="8766721" cy="570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588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" y="188641"/>
            <a:ext cx="8841507" cy="58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809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" y="205384"/>
            <a:ext cx="8689703" cy="5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909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Nová obalová a odpadová legislativa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Ing. Jaromír Manhart -  ředitel odboru odpadů MŽP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7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24" y="238870"/>
            <a:ext cx="9670852" cy="509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bdélník 1"/>
          <p:cNvSpPr>
            <a:spLocks noChangeArrowheads="1"/>
          </p:cNvSpPr>
          <p:nvPr/>
        </p:nvSpPr>
        <p:spPr bwMode="auto">
          <a:xfrm>
            <a:off x="1230065" y="5048624"/>
            <a:ext cx="7594699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3200" b="1">
                <a:solidFill>
                  <a:srgbClr val="000000"/>
                </a:solidFill>
                <a:latin typeface="Gill Sans"/>
                <a:sym typeface="Gill Sans"/>
              </a:rPr>
              <a:t>http://mzp.cz/cz/odpady_podrubrika</a:t>
            </a:r>
          </a:p>
        </p:txBody>
      </p:sp>
    </p:spTree>
    <p:extLst>
      <p:ext uri="{BB962C8B-B14F-4D97-AF65-F5344CB8AC3E}">
        <p14:creationId xmlns:p14="http://schemas.microsoft.com/office/powerpoint/2010/main" val="59003972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0" y="0"/>
            <a:ext cx="7915051" cy="2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93168" y="2061642"/>
            <a:ext cx="4167932" cy="2677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8" tIns="46793" rIns="89988" bIns="46793">
            <a:spAutoFit/>
          </a:bodyPr>
          <a:lstStyle/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r>
              <a:rPr lang="cs-CZ" sz="2200" b="1" dirty="0">
                <a:solidFill>
                  <a:srgbClr val="000000"/>
                </a:solidFill>
                <a:latin typeface="Arial" charset="0"/>
                <a:sym typeface="Gill Sans"/>
              </a:rPr>
              <a:t>Ing. Petr Bažil</a:t>
            </a: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r>
              <a:rPr lang="cs-CZ" sz="2200" dirty="0">
                <a:solidFill>
                  <a:srgbClr val="000000"/>
                </a:solidFill>
                <a:latin typeface="Arial" charset="0"/>
                <a:sym typeface="Gill Sans"/>
              </a:rPr>
              <a:t>referent</a:t>
            </a: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r>
              <a:rPr lang="cs-CZ" sz="2200" dirty="0">
                <a:solidFill>
                  <a:srgbClr val="000000"/>
                </a:solidFill>
                <a:latin typeface="Arial" charset="0"/>
                <a:sym typeface="Gill Sans"/>
              </a:rPr>
              <a:t>Ministerstvo životního prostředí</a:t>
            </a: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r>
              <a:rPr lang="cs-CZ" sz="2200" dirty="0">
                <a:solidFill>
                  <a:srgbClr val="000000"/>
                </a:solidFill>
                <a:latin typeface="Arial" charset="0"/>
                <a:sym typeface="Gill Sans"/>
              </a:rPr>
              <a:t>Odbor odpadů</a:t>
            </a: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endParaRPr lang="cs-CZ" sz="2200" dirty="0">
              <a:solidFill>
                <a:srgbClr val="000000"/>
              </a:solidFill>
              <a:latin typeface="Arial" charset="0"/>
              <a:sym typeface="Gill Sans"/>
            </a:endParaRP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Arial" charset="0"/>
                <a:sym typeface="Gill Sans"/>
              </a:rPr>
              <a:t>Tel.: 267 122 195</a:t>
            </a: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Arial" charset="0"/>
                <a:sym typeface="Gill Sans"/>
              </a:rPr>
              <a:t>E-mail</a:t>
            </a:r>
            <a:r>
              <a:rPr lang="cs-CZ" sz="2000">
                <a:solidFill>
                  <a:srgbClr val="000000"/>
                </a:solidFill>
                <a:latin typeface="Arial" charset="0"/>
                <a:sym typeface="Gill Sans"/>
              </a:rPr>
              <a:t>.: Petr.Bažil@mzp.cz</a:t>
            </a:r>
            <a:endParaRPr lang="cs-CZ" sz="2000" dirty="0">
              <a:solidFill>
                <a:srgbClr val="000000"/>
              </a:solidFill>
              <a:latin typeface="Arial" charset="0"/>
              <a:sym typeface="Gill Sans"/>
            </a:endParaRPr>
          </a:p>
          <a:p>
            <a:pPr defTabSz="449194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259" algn="l"/>
                <a:tab pos="1828519" algn="l"/>
                <a:tab pos="2742780" algn="l"/>
                <a:tab pos="3657039" algn="l"/>
                <a:tab pos="4571298" algn="l"/>
                <a:tab pos="5485557" algn="l"/>
                <a:tab pos="6399819" algn="l"/>
                <a:tab pos="7314076" algn="l"/>
                <a:tab pos="8228337" algn="l"/>
                <a:tab pos="9142596" algn="l"/>
                <a:tab pos="10056856" algn="l"/>
              </a:tabLst>
              <a:defRPr/>
            </a:pPr>
            <a:endParaRPr lang="cs-CZ" sz="1600" dirty="0">
              <a:solidFill>
                <a:srgbClr val="000000"/>
              </a:solidFill>
              <a:latin typeface="Arial" charset="0"/>
              <a:sym typeface="Gill Sans"/>
            </a:endParaRPr>
          </a:p>
        </p:txBody>
      </p:sp>
      <p:sp>
        <p:nvSpPr>
          <p:cNvPr id="41988" name="TextovéPole 8"/>
          <p:cNvSpPr txBox="1">
            <a:spLocks noChangeArrowheads="1"/>
          </p:cNvSpPr>
          <p:nvPr/>
        </p:nvSpPr>
        <p:spPr bwMode="auto">
          <a:xfrm>
            <a:off x="3107531" y="745629"/>
            <a:ext cx="3068464" cy="4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4" tIns="32142" rIns="64284" bIns="32142">
            <a:spAutoFit/>
          </a:bodyPr>
          <a:lstStyle>
            <a:lvl1pPr defTabSz="638175">
              <a:spcBef>
                <a:spcPts val="1138"/>
              </a:spcBef>
              <a:buClr>
                <a:srgbClr val="000000"/>
              </a:buClr>
              <a:buSzPct val="100000"/>
              <a:buFont typeface="Times New Roman" pitchFamily="18" charset="0"/>
              <a:defRPr sz="45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 defTabSz="638175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39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 defTabSz="638175"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defRPr sz="3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 defTabSz="638175">
              <a:spcBef>
                <a:spcPts val="713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 defTabSz="638175">
              <a:spcBef>
                <a:spcPts val="713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500">
                <a:latin typeface="Arial" pitchFamily="34" charset="0"/>
                <a:sym typeface="Gill Sans"/>
              </a:rPr>
              <a:t>Děkuji  za pozornost</a:t>
            </a: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" y="5949407"/>
            <a:ext cx="2403203" cy="7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0" name="Obdélník 5"/>
          <p:cNvSpPr>
            <a:spLocks noChangeArrowheads="1"/>
          </p:cNvSpPr>
          <p:nvPr/>
        </p:nvSpPr>
        <p:spPr bwMode="auto">
          <a:xfrm>
            <a:off x="4482703" y="5192616"/>
            <a:ext cx="4116586" cy="7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4" tIns="32142" rIns="64284" bIns="32142">
            <a:spAutoFit/>
          </a:bodyPr>
          <a:lstStyle>
            <a:lvl1pPr defTabSz="638175">
              <a:spcBef>
                <a:spcPts val="1138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45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marL="742950" indent="-285750" defTabSz="638175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39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marL="1143000" indent="-228600" defTabSz="638175"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34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marL="1600200" indent="-228600" defTabSz="638175">
              <a:spcBef>
                <a:spcPts val="713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marL="2057400" indent="-228600" defTabSz="638175">
              <a:spcBef>
                <a:spcPts val="713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defTabSz="638175" eaLnBrk="0" fontAlgn="base" hangingPunct="0">
              <a:spcBef>
                <a:spcPts val="7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300163" algn="l"/>
                <a:tab pos="2600325" algn="l"/>
                <a:tab pos="3900488" algn="l"/>
                <a:tab pos="5200650" algn="l"/>
                <a:tab pos="6500813" algn="l"/>
                <a:tab pos="7802563" algn="l"/>
                <a:tab pos="9102725" algn="l"/>
                <a:tab pos="10402888" algn="l"/>
                <a:tab pos="11703050" algn="l"/>
                <a:tab pos="13003213" algn="l"/>
                <a:tab pos="143049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s-CZ" altLang="cs-CZ" sz="2200">
                <a:latin typeface="Arial" pitchFamily="34" charset="0"/>
                <a:sym typeface="Gill Sans"/>
              </a:rPr>
              <a:t>Ministerstvo životního 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cs-CZ" altLang="cs-CZ" sz="2200">
                <a:latin typeface="Arial" pitchFamily="34" charset="0"/>
                <a:sym typeface="Gill Sans"/>
              </a:rPr>
              <a:t>www.mzp.cz</a:t>
            </a:r>
          </a:p>
        </p:txBody>
      </p:sp>
    </p:spTree>
    <p:extLst>
      <p:ext uri="{BB962C8B-B14F-4D97-AF65-F5344CB8AC3E}">
        <p14:creationId xmlns:p14="http://schemas.microsoft.com/office/powerpoint/2010/main" val="226885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Připravovaná </a:t>
            </a:r>
            <a:r>
              <a:rPr lang="cs-CZ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legislativa</a:t>
            </a:r>
            <a:br>
              <a:rPr lang="cs-CZ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cs-CZ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EKOKOM, pozice EXPRA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Ing. Zbyněk Kozel, gen. ředitel EKO-KOM a.s.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10242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8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Nová obalová i odpadová  legislativa v EU / pozice EUROPEN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Mgr. Hana </a:t>
            </a:r>
            <a:r>
              <a:rPr lang="cs-CZ" dirty="0" err="1" smtClean="0">
                <a:solidFill>
                  <a:schemeClr val="tx1"/>
                </a:solidFill>
              </a:rPr>
              <a:t>Zmítková</a:t>
            </a:r>
            <a:r>
              <a:rPr lang="cs-CZ" dirty="0" smtClean="0">
                <a:solidFill>
                  <a:schemeClr val="tx1"/>
                </a:solidFill>
              </a:rPr>
              <a:t>, předsedkyně CICPEN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8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338138"/>
            <a:ext cx="82486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zzmitkovah\Pictures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86500"/>
            <a:ext cx="355476" cy="38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2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Stanovisko </a:t>
            </a:r>
            <a:r>
              <a:rPr lang="cs-CZ" dirty="0" err="1" smtClean="0"/>
              <a:t>CICPENu</a:t>
            </a:r>
            <a:r>
              <a:rPr lang="cs-CZ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Návrh nemůže vést ke splnění cíle harmonizované a jednotné implementace; </a:t>
            </a:r>
          </a:p>
          <a:p>
            <a:r>
              <a:rPr lang="cs-CZ" sz="2000" dirty="0" smtClean="0"/>
              <a:t>Stanovisko </a:t>
            </a:r>
            <a:r>
              <a:rPr lang="en-GB" sz="2000" dirty="0" smtClean="0"/>
              <a:t>CICPEN</a:t>
            </a:r>
            <a:r>
              <a:rPr lang="cs-CZ" sz="2000" dirty="0" smtClean="0"/>
              <a:t>u k přezkumu legislativy EU v oblasti nakládání s odpady bylo zasláno dne </a:t>
            </a:r>
            <a:r>
              <a:rPr lang="en-GB" sz="2000" dirty="0" smtClean="0"/>
              <a:t>15</a:t>
            </a:r>
            <a:r>
              <a:rPr lang="cs-CZ" sz="2000" dirty="0" smtClean="0"/>
              <a:t>. července </a:t>
            </a:r>
            <a:r>
              <a:rPr lang="en-GB" sz="2000" dirty="0" smtClean="0"/>
              <a:t>2014 </a:t>
            </a:r>
            <a:r>
              <a:rPr lang="cs-CZ" sz="2000" dirty="0" smtClean="0"/>
              <a:t>komisaři </a:t>
            </a:r>
            <a:r>
              <a:rPr lang="en-GB" sz="2000" dirty="0" err="1" smtClean="0"/>
              <a:t>Janez</a:t>
            </a:r>
            <a:r>
              <a:rPr lang="cs-CZ" sz="2000" dirty="0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Potočnik</a:t>
            </a:r>
            <a:r>
              <a:rPr lang="cs-CZ" sz="2000" dirty="0" err="1" smtClean="0"/>
              <a:t>ovi</a:t>
            </a:r>
            <a:r>
              <a:rPr lang="en-GB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CICPEN:</a:t>
            </a:r>
          </a:p>
          <a:p>
            <a:pPr>
              <a:buFontTx/>
              <a:buChar char="-"/>
            </a:pPr>
            <a:r>
              <a:rPr lang="cs-CZ" sz="2000" dirty="0" smtClean="0"/>
              <a:t>Nesouhlasí se zavedením kombinovaných cílů pro recyklaci a přípravu k opětovnému použití; </a:t>
            </a:r>
          </a:p>
          <a:p>
            <a:pPr>
              <a:buFontTx/>
              <a:buChar char="-"/>
            </a:pPr>
            <a:r>
              <a:rPr lang="cs-CZ" sz="2000" dirty="0" smtClean="0"/>
              <a:t>Nesouhlasí s možným přesunem měřicího bodu mimo recyklační proces;</a:t>
            </a:r>
          </a:p>
          <a:p>
            <a:pPr>
              <a:buFontTx/>
              <a:buChar char="-"/>
            </a:pPr>
            <a:r>
              <a:rPr lang="cs-CZ" sz="2000" dirty="0" smtClean="0"/>
              <a:t>Poukazuje na chybějící požadavky na zavedení sběru tříděného obalového odpadu z domácností; </a:t>
            </a:r>
          </a:p>
          <a:p>
            <a:pPr>
              <a:buFontTx/>
              <a:buChar char="-"/>
            </a:pPr>
            <a:r>
              <a:rPr lang="cs-CZ" sz="2000" dirty="0" smtClean="0"/>
              <a:t>Považuje cíle pro roky 2025 a 2030 nesplnitelné a cíle týkající se dřeva a kovů v roce 2020 velmi vysoké;</a:t>
            </a:r>
          </a:p>
          <a:p>
            <a:pPr>
              <a:buFontTx/>
              <a:buChar char="-"/>
            </a:pPr>
            <a:r>
              <a:rPr lang="cs-CZ" sz="2000" dirty="0" smtClean="0"/>
              <a:t>Nesouhlasí s výpočtem cílů pro obaly z několika různých materiálů; </a:t>
            </a:r>
          </a:p>
          <a:p>
            <a:pPr>
              <a:buFontTx/>
              <a:buChar char="-"/>
            </a:pPr>
            <a:r>
              <a:rPr lang="cs-CZ" sz="2000" dirty="0" smtClean="0"/>
              <a:t>Nesouhlasí se stanovením povinného vnitrostátního designu obalů.</a:t>
            </a:r>
          </a:p>
          <a:p>
            <a:endParaRPr lang="en-GB" sz="2000" dirty="0"/>
          </a:p>
        </p:txBody>
      </p:sp>
      <p:pic>
        <p:nvPicPr>
          <p:cNvPr id="4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6286500"/>
            <a:ext cx="355476" cy="38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338138"/>
            <a:ext cx="82486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zzmitkovah\Pictures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86500"/>
            <a:ext cx="355476" cy="38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Stanovisko </a:t>
            </a:r>
            <a:r>
              <a:rPr lang="cs-CZ" dirty="0" err="1" smtClean="0"/>
              <a:t>Europenu</a:t>
            </a:r>
            <a:r>
              <a:rPr lang="cs-CZ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>
                <a:latin typeface="TT26Bt00"/>
              </a:rPr>
              <a:t>Eliminovat možnost neomezeného růstu nákladů pro výrobce. </a:t>
            </a:r>
            <a:r>
              <a:rPr lang="cs-CZ" sz="1800" dirty="0" smtClean="0">
                <a:latin typeface="TT26At00"/>
              </a:rPr>
              <a:t>Výrobci jsou povinni hradit nejasně formulované „celkové náklady na nakládání s odpady“.  To by pro ně teoreticky mohlo znamenat neomezenou a neúměrnou finanční zátěž</a:t>
            </a:r>
            <a:r>
              <a:rPr lang="en-GB" sz="1800" baseline="0" dirty="0" smtClean="0">
                <a:latin typeface="TT26At00"/>
              </a:rPr>
              <a:t>, </a:t>
            </a:r>
            <a:r>
              <a:rPr lang="cs-CZ" sz="1800" baseline="0" dirty="0" smtClean="0">
                <a:latin typeface="TT26At00"/>
              </a:rPr>
              <a:t>která se vymyká jejich odpovědnosti a kontrole. </a:t>
            </a:r>
          </a:p>
          <a:p>
            <a:r>
              <a:rPr lang="cs-CZ" sz="1800" b="1" baseline="0" dirty="0" smtClean="0">
                <a:latin typeface="TT26Bt00"/>
              </a:rPr>
              <a:t>Před stanovením nových cílů objasnit význam a dopady nově navrhované metody výpočtu na stávající míry recyklace</a:t>
            </a:r>
            <a:r>
              <a:rPr lang="cs-CZ" sz="1800" baseline="0" dirty="0" smtClean="0">
                <a:latin typeface="TT26Bt00"/>
              </a:rPr>
              <a:t>.</a:t>
            </a:r>
            <a:r>
              <a:rPr lang="cs-CZ" sz="1800" dirty="0" smtClean="0">
                <a:latin typeface="TT26Bt00"/>
              </a:rPr>
              <a:t> </a:t>
            </a:r>
            <a:r>
              <a:rPr lang="en-GB" sz="1800" baseline="0" dirty="0" smtClean="0">
                <a:latin typeface="TT26At00"/>
              </a:rPr>
              <a:t>EUROPEN</a:t>
            </a:r>
            <a:r>
              <a:rPr lang="cs-CZ" sz="1800" baseline="0" dirty="0" smtClean="0">
                <a:latin typeface="TT26At00"/>
              </a:rPr>
              <a:t> apeluje na to, aby se před stanovením jakýchkoli revidovaných cílů </a:t>
            </a:r>
            <a:r>
              <a:rPr lang="cs-CZ" sz="1800" dirty="0" smtClean="0">
                <a:latin typeface="TT26At00"/>
              </a:rPr>
              <a:t>prováděla hodnocení </a:t>
            </a:r>
            <a:r>
              <a:rPr lang="cs-CZ" sz="1800" baseline="0" dirty="0" smtClean="0">
                <a:latin typeface="TT26At00"/>
              </a:rPr>
              <a:t>dopadů.</a:t>
            </a:r>
            <a:r>
              <a:rPr lang="cs-CZ" sz="1800" dirty="0" smtClean="0">
                <a:latin typeface="TT26Bt00"/>
              </a:rPr>
              <a:t> </a:t>
            </a:r>
            <a:endParaRPr lang="cs-CZ" sz="1800" dirty="0">
              <a:latin typeface="TT26Bt00"/>
            </a:endParaRPr>
          </a:p>
          <a:p>
            <a:r>
              <a:rPr lang="cs-CZ" sz="1800" b="1" dirty="0" smtClean="0">
                <a:latin typeface="TT26Bt00"/>
              </a:rPr>
              <a:t>Upustit od stanovování požadavků na vnitrostátní obalový design, neboť představují narušení vnitřního trhu</a:t>
            </a:r>
            <a:r>
              <a:rPr lang="cs-CZ" sz="1800" baseline="0" dirty="0" smtClean="0">
                <a:latin typeface="TT26Bt00"/>
              </a:rPr>
              <a:t>.</a:t>
            </a:r>
          </a:p>
          <a:p>
            <a:r>
              <a:rPr lang="cs-CZ" sz="1800" dirty="0" smtClean="0">
                <a:latin typeface="TT26Bt00"/>
              </a:rPr>
              <a:t>Co se týče návrhu, zadal </a:t>
            </a:r>
            <a:r>
              <a:rPr lang="cs-CZ" sz="1800" dirty="0" err="1" smtClean="0">
                <a:latin typeface="TT26Bt00"/>
              </a:rPr>
              <a:t>Europen</a:t>
            </a:r>
            <a:r>
              <a:rPr lang="cs-CZ" sz="1800" dirty="0" smtClean="0">
                <a:latin typeface="TT26Bt00"/>
              </a:rPr>
              <a:t> institutu </a:t>
            </a:r>
            <a:r>
              <a:rPr lang="cs-CZ" sz="1800" dirty="0" err="1" smtClean="0">
                <a:latin typeface="TT26Bt00"/>
              </a:rPr>
              <a:t>Cyclos</a:t>
            </a:r>
            <a:r>
              <a:rPr lang="cs-CZ" sz="1800" dirty="0" smtClean="0">
                <a:latin typeface="TT26Bt00"/>
              </a:rPr>
              <a:t> provedení hodnocení dopadů, zejména v oblasti nákladů, cílů a metodiky. Na základě průzkumu prováděném institutem </a:t>
            </a:r>
            <a:r>
              <a:rPr lang="cs-CZ" sz="1800" dirty="0" err="1" smtClean="0">
                <a:latin typeface="TT26Bt00"/>
              </a:rPr>
              <a:t>Cyclos</a:t>
            </a:r>
            <a:r>
              <a:rPr lang="cs-CZ" sz="1800" dirty="0" smtClean="0">
                <a:latin typeface="TT26Bt00"/>
              </a:rPr>
              <a:t> ve 12 zemích byla vydána doporučení.</a:t>
            </a:r>
            <a:endParaRPr lang="cs-CZ" sz="1800" baseline="0" dirty="0" smtClean="0">
              <a:latin typeface="TT26Bt00"/>
            </a:endParaRPr>
          </a:p>
          <a:p>
            <a:endParaRPr lang="cs-CZ" sz="1800" baseline="0" dirty="0" smtClean="0">
              <a:latin typeface="TT26Bt00"/>
            </a:endParaRPr>
          </a:p>
          <a:p>
            <a:pPr>
              <a:buNone/>
            </a:pPr>
            <a:r>
              <a:rPr lang="cs-CZ" sz="1800" dirty="0" smtClean="0">
                <a:latin typeface="TT26Bt00"/>
              </a:rPr>
              <a:t>      </a:t>
            </a:r>
            <a:r>
              <a:rPr lang="cs-CZ" sz="1800" dirty="0" smtClean="0">
                <a:latin typeface="TT26Bt00"/>
                <a:hlinkClick r:id="rId2"/>
              </a:rPr>
              <a:t>http://www.europen-packaging.eu/</a:t>
            </a:r>
            <a:endParaRPr lang="cs-CZ" sz="1800" dirty="0" smtClean="0">
              <a:latin typeface="TT26Bt00"/>
            </a:endParaRPr>
          </a:p>
          <a:p>
            <a:pPr>
              <a:buNone/>
            </a:pPr>
            <a:endParaRPr lang="en-GB" sz="1800" dirty="0"/>
          </a:p>
        </p:txBody>
      </p:sp>
      <p:pic>
        <p:nvPicPr>
          <p:cNvPr id="5" name="Picture 3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86500"/>
            <a:ext cx="355476" cy="38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0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Česká obalová legislativa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Zpráva o vývoji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Mgr.  Jan Bláha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Tajemník </a:t>
            </a:r>
            <a:r>
              <a:rPr lang="cs-CZ" sz="2800" dirty="0" err="1" smtClean="0">
                <a:solidFill>
                  <a:schemeClr val="tx1"/>
                </a:solidFill>
              </a:rPr>
              <a:t>CICPENu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3074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949280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4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Zákon o odpadech</a:t>
            </a:r>
            <a:br>
              <a:rPr lang="cs-CZ" dirty="0" smtClean="0"/>
            </a:br>
            <a:r>
              <a:rPr lang="cs-CZ" dirty="0" smtClean="0"/>
              <a:t>č. 185/2001 Sb. - </a:t>
            </a:r>
            <a:r>
              <a:rPr lang="cs-CZ" u="sng" dirty="0" smtClean="0"/>
              <a:t>zásadní</a:t>
            </a:r>
            <a:r>
              <a:rPr lang="cs-CZ" dirty="0" smtClean="0"/>
              <a:t>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Zákony č. 169 / 2013 a 229/ 2014 Sb. – s účinností od 2015, týká se zásadních změn.</a:t>
            </a:r>
          </a:p>
          <a:p>
            <a:r>
              <a:rPr lang="cs-CZ" sz="2400" b="1" dirty="0" smtClean="0"/>
              <a:t>povinnost obcí třídit 4 komodity (navíc kov a </a:t>
            </a:r>
            <a:r>
              <a:rPr lang="cs-CZ" sz="2400" b="1" dirty="0"/>
              <a:t>bio) - ponechání volnosti samosprávě obcí </a:t>
            </a:r>
          </a:p>
          <a:p>
            <a:r>
              <a:rPr lang="cs-CZ" sz="2400" b="1" dirty="0" smtClean="0"/>
              <a:t>zákaz skládkování od roku 2024</a:t>
            </a:r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  </a:t>
            </a:r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2400" b="1" dirty="0" smtClean="0"/>
              <a:t>Vyvolaná další novela – zatím není předložena do PSP ČR –</a:t>
            </a:r>
            <a:r>
              <a:rPr lang="cs-CZ" sz="2400" dirty="0" smtClean="0"/>
              <a:t>mj. oprava nepřesné transpozice směrnice ES č. 98/2008 (změna není významným rizikem pro členy CICPEN)</a:t>
            </a:r>
            <a:endParaRPr lang="cs-CZ" sz="1800" dirty="0" smtClean="0"/>
          </a:p>
          <a:p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4098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21271" y="593825"/>
            <a:ext cx="8253264" cy="2328416"/>
          </a:xfrm>
        </p:spPr>
        <p:txBody>
          <a:bodyPr/>
          <a:lstStyle/>
          <a:p>
            <a:pPr eaLnBrk="1" hangingPunct="1"/>
            <a:r>
              <a:rPr lang="cs-CZ" altLang="cs-CZ" sz="41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Strategie odpadového hospodářství ČR</a:t>
            </a:r>
            <a:br>
              <a:rPr lang="cs-CZ" altLang="cs-CZ" sz="41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cs-CZ" altLang="cs-CZ" sz="41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Ministerstva životního prostředí</a:t>
            </a:r>
            <a:endParaRPr lang="en-US" altLang="cs-CZ" sz="4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5"/>
          <p:cNvSpPr txBox="1">
            <a:spLocks/>
          </p:cNvSpPr>
          <p:nvPr/>
        </p:nvSpPr>
        <p:spPr bwMode="auto">
          <a:xfrm>
            <a:off x="521271" y="2770437"/>
            <a:ext cx="8253264" cy="2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itchFamily="34" charset="0"/>
                <a:sym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  <a:t/>
            </a:r>
            <a:br>
              <a:rPr lang="cs-CZ" altLang="cs-CZ" sz="2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</a:br>
            <a:r>
              <a:rPr lang="cs-CZ" altLang="cs-CZ" sz="2000" b="1">
                <a:solidFill>
                  <a:srgbClr val="000000"/>
                </a:solidFill>
                <a:latin typeface="Arial" pitchFamily="34" charset="0"/>
                <a:sym typeface="Gill Sans"/>
              </a:rPr>
              <a:t> </a:t>
            </a:r>
            <a:r>
              <a:rPr lang="cs-CZ" altLang="cs-CZ" sz="3900" b="1">
                <a:solidFill>
                  <a:srgbClr val="000000"/>
                </a:solidFill>
                <a:latin typeface="Arial" pitchFamily="34" charset="0"/>
                <a:sym typeface="Gill Sans"/>
              </a:rPr>
              <a:t>Jaromír Manhart</a:t>
            </a:r>
            <a:endParaRPr lang="cs-CZ" altLang="cs-CZ" sz="39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1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  <a:t>Odbor odpadů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1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  <a:t>Ministerstvo životního 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220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  <a:t>Valná hromada CICPEN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  <a:t>Praha, 2. prosince 2014</a:t>
            </a:r>
          </a:p>
        </p:txBody>
      </p:sp>
    </p:spTree>
    <p:extLst>
      <p:ext uri="{BB962C8B-B14F-4D97-AF65-F5344CB8AC3E}">
        <p14:creationId xmlns:p14="http://schemas.microsoft.com/office/powerpoint/2010/main" val="38773092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Nový zákon o odpadech – věcný záměr ve vládě v těchto dnech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rozdělení zákona  na dva základní - </a:t>
            </a:r>
            <a:r>
              <a:rPr lang="cs-CZ" sz="2400" b="1" u="sng" dirty="0" smtClean="0"/>
              <a:t>o odpadech </a:t>
            </a:r>
            <a:r>
              <a:rPr lang="cs-CZ" sz="2400" dirty="0" smtClean="0"/>
              <a:t>(pravidla nakládání s odpady) a </a:t>
            </a:r>
            <a:r>
              <a:rPr lang="cs-CZ" sz="2400" b="1" u="sng" dirty="0" smtClean="0"/>
              <a:t>o výrobcích s ukončenou životností </a:t>
            </a:r>
            <a:r>
              <a:rPr lang="cs-CZ" sz="2400" dirty="0" smtClean="0"/>
              <a:t>(vozidla, pneumatiky, baterie a akumulátory a odpadní elektrické a elektronické zařízení)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Riziko</a:t>
            </a:r>
            <a:r>
              <a:rPr lang="cs-CZ" sz="2400" dirty="0" smtClean="0"/>
              <a:t> - není dodržen legislativní plán vlády, velké zdržení (ohrožena kvalita zpracování konečného textu zákona)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5122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949280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0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 odpadového hospodářství</a:t>
            </a:r>
            <a:br>
              <a:rPr lang="cs-CZ" dirty="0" smtClean="0"/>
            </a:br>
            <a:r>
              <a:rPr lang="cs-CZ" dirty="0" smtClean="0"/>
              <a:t>bude schválen pro období 2015 – 2024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r>
              <a:rPr lang="cs-CZ" sz="2400" b="1" dirty="0" smtClean="0"/>
              <a:t>úpravy navržené </a:t>
            </a:r>
            <a:r>
              <a:rPr lang="cs-CZ" sz="2400" b="1" dirty="0" err="1" smtClean="0"/>
              <a:t>CICPENem</a:t>
            </a:r>
            <a:r>
              <a:rPr lang="cs-CZ" sz="2400" b="1" dirty="0" smtClean="0"/>
              <a:t> týkající se obalů zapracovány (mj. recyklační cíl PET 2020 zachován na úrovni 50%)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Nové recyklační cíle do roku 2020 pro sklo, plast, kov, dřevo  (viz tabulka)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Doplnění  o spotřebitelské obaly (poslední řádek tabulky)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C</a:t>
            </a:r>
            <a:r>
              <a:rPr lang="cs-CZ" sz="2400" dirty="0" smtClean="0"/>
              <a:t>íle jsou identické s autorizací AOS a s novelou zákona o obalech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6146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2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768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Náš úspěch: PET a spotřebitelské obaly a snížení původního záměru o 5%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70488"/>
              </p:ext>
            </p:extLst>
          </p:nvPr>
        </p:nvGraphicFramePr>
        <p:xfrm>
          <a:off x="457200" y="1688048"/>
          <a:ext cx="822959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Odpady z obalů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31.12.</a:t>
                      </a:r>
                    </a:p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31.12.</a:t>
                      </a:r>
                    </a:p>
                    <a:p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31.12.</a:t>
                      </a:r>
                    </a:p>
                    <a:p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31.12.</a:t>
                      </a:r>
                    </a:p>
                    <a:p>
                      <a:r>
                        <a:rPr lang="cs-CZ" dirty="0" smtClean="0"/>
                        <a:t>2018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31.12.</a:t>
                      </a:r>
                    </a:p>
                    <a:p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31.12.</a:t>
                      </a:r>
                    </a:p>
                    <a:p>
                      <a:r>
                        <a:rPr lang="cs-CZ" dirty="0" smtClean="0"/>
                        <a:t>2020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 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A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A          B   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 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A           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         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  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Papírových a lepenkových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skleněných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plastových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kovových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dřevěných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Prodejních určených spotřebiteli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40         45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40</a:t>
                      </a:r>
                      <a:r>
                        <a:rPr lang="cs-CZ" baseline="0" dirty="0" smtClean="0"/>
                        <a:t>       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44        49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46       51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48       53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50       55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60        65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60       65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65       70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65        70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65        70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70        80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17CD6-7C16-49EB-BD84-4E04F2158596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6858000" y="6661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17CD6-7C16-49EB-BD84-4E04F2158596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8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452320" y="2996952"/>
            <a:ext cx="648072" cy="165618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Down Arrow 12"/>
          <p:cNvSpPr/>
          <p:nvPr/>
        </p:nvSpPr>
        <p:spPr>
          <a:xfrm rot="4816717">
            <a:off x="8441515" y="3000677"/>
            <a:ext cx="936104" cy="18378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5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768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Úspěch </a:t>
            </a:r>
            <a:r>
              <a:rPr lang="cs-CZ" b="1" dirty="0" err="1" smtClean="0"/>
              <a:t>CICPENu</a:t>
            </a:r>
            <a:r>
              <a:rPr lang="cs-CZ" b="1" dirty="0" smtClean="0"/>
              <a:t>: původní vládní návrh zmírněn, u plastů pokles o 10 %</a:t>
            </a:r>
            <a:endParaRPr lang="en-GB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88048"/>
          <a:ext cx="822959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Packaging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Waste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 31.12.</a:t>
                      </a:r>
                    </a:p>
                    <a:p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 31.12.</a:t>
                      </a:r>
                    </a:p>
                    <a:p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 31.12.</a:t>
                      </a:r>
                    </a:p>
                    <a:p>
                      <a:r>
                        <a:rPr lang="cs-CZ" dirty="0" smtClean="0"/>
                        <a:t>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 31.12.</a:t>
                      </a:r>
                    </a:p>
                    <a:p>
                      <a:r>
                        <a:rPr lang="cs-CZ" dirty="0" smtClean="0"/>
                        <a:t>2018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 31.12.</a:t>
                      </a:r>
                    </a:p>
                    <a:p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 31.12.</a:t>
                      </a:r>
                    </a:p>
                    <a:p>
                      <a:r>
                        <a:rPr lang="cs-CZ" dirty="0" smtClean="0"/>
                        <a:t>2020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 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A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A          B   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          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A           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         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          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%         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Paper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and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cardboard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Glass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Plastics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Metal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Wood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15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Sales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packaging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waste</a:t>
                      </a:r>
                      <a:r>
                        <a:rPr lang="cs-CZ" sz="1200" dirty="0" smtClean="0"/>
                        <a:t> - </a:t>
                      </a:r>
                      <a:r>
                        <a:rPr lang="cs-CZ" sz="1200" dirty="0" err="1" smtClean="0"/>
                        <a:t>consumers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40         45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40</a:t>
                      </a:r>
                      <a:r>
                        <a:rPr lang="cs-CZ" baseline="0" dirty="0" smtClean="0"/>
                        <a:t>        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44        49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46       51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48       53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50       55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60        65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60       65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65       70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65        70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65        70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70        80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17CD6-7C16-49EB-BD84-4E04F2158596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6858000" y="6661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17CD6-7C16-49EB-BD84-4E04F2158596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8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452320" y="2996952"/>
            <a:ext cx="648072" cy="165618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Down Arrow 12"/>
          <p:cNvSpPr/>
          <p:nvPr/>
        </p:nvSpPr>
        <p:spPr>
          <a:xfrm rot="4816717">
            <a:off x="8441515" y="3000677"/>
            <a:ext cx="936104" cy="18378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2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Nový plán odpadového hospodářství možná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Recyklační cíle budou pravděpodobně dále zvýšeny dle návrhu nové direktivy.</a:t>
            </a:r>
          </a:p>
          <a:p>
            <a:r>
              <a:rPr lang="cs-CZ" dirty="0" smtClean="0"/>
              <a:t>Další kontejner na bio odpad a s tím spojené náklady na svoz a třídění. </a:t>
            </a:r>
          </a:p>
          <a:p>
            <a:r>
              <a:rPr lang="cs-CZ" dirty="0"/>
              <a:t>K</a:t>
            </a:r>
            <a:r>
              <a:rPr lang="cs-CZ" dirty="0" smtClean="0"/>
              <a:t>ovové obaly – řešení možné dle již stávající legislativy (rozhodnutí obce např. přes sběrné dvory).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44</a:t>
            </a:fld>
            <a:endParaRPr lang="cs-CZ"/>
          </a:p>
        </p:txBody>
      </p:sp>
      <p:pic>
        <p:nvPicPr>
          <p:cNvPr id="5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1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Práce na novém zákonu o obalech pozastaveny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Situaci monitorujeme a budeme sledovat následující témata: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konkurenční prostředí v postavení AOS,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posílení kompetencí obcí,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posílení postavení  ČIŽP,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velikost prodejních ploch a zachování sortimentu.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45</a:t>
            </a:fld>
            <a:endParaRPr lang="cs-CZ"/>
          </a:p>
        </p:txBody>
      </p:sp>
      <p:pic>
        <p:nvPicPr>
          <p:cNvPr id="7170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6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Práce na novém zákonu o obalech pozastaveny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Největší rizika: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zvýšení recyklačních cílů až  na 80% pro plasty navrhované evropskou direktivou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zavedení poplatků za nerecyklované obaly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/>
              <a:t>e</a:t>
            </a:r>
            <a:r>
              <a:rPr lang="cs-CZ" sz="2400" dirty="0" err="1" smtClean="0"/>
              <a:t>ko</a:t>
            </a:r>
            <a:r>
              <a:rPr lang="cs-CZ" sz="2400" dirty="0" smtClean="0"/>
              <a:t>-daň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Novela zákona o obalech: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názvosloví obalů (zhoršení pozice pro kapsle)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nové recyklační cíle do roku 2016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46</a:t>
            </a:fld>
            <a:endParaRPr lang="cs-CZ"/>
          </a:p>
        </p:txBody>
      </p:sp>
      <p:pic>
        <p:nvPicPr>
          <p:cNvPr id="7170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Náš úspěch: </a:t>
            </a:r>
            <a:r>
              <a:rPr lang="cs-CZ" b="1" dirty="0" smtClean="0"/>
              <a:t>neobsahuje horizont 2016-20, plasty na 45%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A: recyklace B: celkové využití</a:t>
            </a:r>
          </a:p>
          <a:p>
            <a:r>
              <a:rPr lang="cs-CZ" b="1" dirty="0"/>
              <a:t>                                                 </a:t>
            </a:r>
            <a:r>
              <a:rPr lang="cs-CZ" b="1" dirty="0" smtClean="0"/>
              <a:t> </a:t>
            </a:r>
            <a:r>
              <a:rPr lang="cs-CZ" b="1" dirty="0"/>
              <a:t>do 31. 12.       do 31. 12.        do 31. 12.       do 31. 12.</a:t>
            </a:r>
            <a:endParaRPr lang="cs-CZ" dirty="0"/>
          </a:p>
          <a:p>
            <a:r>
              <a:rPr lang="cs-CZ" b="1" dirty="0"/>
              <a:t>                                                       2013               2014                2015                2016</a:t>
            </a:r>
            <a:endParaRPr lang="cs-CZ" dirty="0"/>
          </a:p>
          <a:p>
            <a:r>
              <a:rPr lang="cs-CZ" dirty="0"/>
              <a:t>                                                      </a:t>
            </a:r>
            <a:r>
              <a:rPr lang="cs-CZ" dirty="0" smtClean="0"/>
              <a:t>A      </a:t>
            </a:r>
            <a:r>
              <a:rPr lang="cs-CZ" dirty="0"/>
              <a:t>B           A      B             A      B            A      B</a:t>
            </a:r>
          </a:p>
          <a:p>
            <a:r>
              <a:rPr lang="cs-CZ" b="1" dirty="0"/>
              <a:t>Odpady z obalů</a:t>
            </a:r>
            <a:endParaRPr lang="cs-CZ" dirty="0"/>
          </a:p>
          <a:p>
            <a:r>
              <a:rPr lang="cs-CZ" dirty="0"/>
              <a:t>                                                      %      %          %      %            </a:t>
            </a:r>
            <a:r>
              <a:rPr lang="cs-CZ" dirty="0" smtClean="0"/>
              <a:t>%      </a:t>
            </a:r>
            <a:r>
              <a:rPr lang="cs-CZ" dirty="0"/>
              <a:t>%           %     %</a:t>
            </a:r>
          </a:p>
          <a:p>
            <a:r>
              <a:rPr lang="cs-CZ" b="1" dirty="0"/>
              <a:t>Papírových a lepenkových       </a:t>
            </a:r>
            <a:r>
              <a:rPr lang="cs-CZ" dirty="0" smtClean="0"/>
              <a:t>70                  70                    75                   </a:t>
            </a:r>
            <a:r>
              <a:rPr lang="cs-CZ" dirty="0"/>
              <a:t>75</a:t>
            </a:r>
          </a:p>
          <a:p>
            <a:r>
              <a:rPr lang="cs-CZ" b="1" dirty="0"/>
              <a:t>Skleněných                                 </a:t>
            </a:r>
            <a:r>
              <a:rPr lang="cs-CZ" dirty="0"/>
              <a:t>70                  </a:t>
            </a:r>
            <a:r>
              <a:rPr lang="cs-CZ" dirty="0" smtClean="0"/>
              <a:t>70                     75                   </a:t>
            </a:r>
            <a:r>
              <a:rPr lang="cs-CZ" dirty="0"/>
              <a:t>75</a:t>
            </a:r>
          </a:p>
          <a:p>
            <a:r>
              <a:rPr lang="cs-CZ" b="1" dirty="0"/>
              <a:t>Plastových                                  </a:t>
            </a:r>
            <a:r>
              <a:rPr lang="cs-CZ" dirty="0" smtClean="0"/>
              <a:t>27                   </a:t>
            </a:r>
            <a:r>
              <a:rPr lang="cs-CZ" dirty="0"/>
              <a:t>27                    </a:t>
            </a:r>
            <a:r>
              <a:rPr lang="cs-CZ" dirty="0" smtClean="0"/>
              <a:t>40                   45</a:t>
            </a:r>
            <a:endParaRPr lang="cs-CZ" dirty="0"/>
          </a:p>
          <a:p>
            <a:r>
              <a:rPr lang="cs-CZ" b="1" dirty="0"/>
              <a:t>Kovových                                    </a:t>
            </a:r>
            <a:r>
              <a:rPr lang="cs-CZ" dirty="0"/>
              <a:t>50                   50                    </a:t>
            </a:r>
            <a:r>
              <a:rPr lang="cs-CZ" dirty="0" smtClean="0"/>
              <a:t>55                   55</a:t>
            </a:r>
            <a:endParaRPr lang="cs-CZ" dirty="0"/>
          </a:p>
          <a:p>
            <a:r>
              <a:rPr lang="cs-CZ" b="1" dirty="0"/>
              <a:t>Dřevěných                                  </a:t>
            </a:r>
            <a:r>
              <a:rPr lang="cs-CZ" dirty="0"/>
              <a:t>15                   </a:t>
            </a:r>
            <a:r>
              <a:rPr lang="cs-CZ" dirty="0" smtClean="0"/>
              <a:t>15                    15                   15</a:t>
            </a:r>
            <a:endParaRPr lang="cs-CZ" dirty="0"/>
          </a:p>
          <a:p>
            <a:r>
              <a:rPr lang="cs-CZ" b="1" dirty="0"/>
              <a:t>Prodejních určených</a:t>
            </a:r>
            <a:endParaRPr lang="cs-CZ" dirty="0"/>
          </a:p>
          <a:p>
            <a:r>
              <a:rPr lang="cs-CZ" b="1" dirty="0"/>
              <a:t>spotřebiteli                                                        </a:t>
            </a:r>
            <a:r>
              <a:rPr lang="cs-CZ" dirty="0" smtClean="0"/>
              <a:t>38    </a:t>
            </a:r>
            <a:r>
              <a:rPr lang="cs-CZ" dirty="0"/>
              <a:t>43           </a:t>
            </a:r>
            <a:r>
              <a:rPr lang="cs-CZ" dirty="0" smtClean="0"/>
              <a:t>40    </a:t>
            </a:r>
            <a:r>
              <a:rPr lang="cs-CZ" dirty="0"/>
              <a:t>45           40    45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Celkem                                        </a:t>
            </a:r>
            <a:r>
              <a:rPr lang="cs-CZ" dirty="0"/>
              <a:t>55    60           55    60           </a:t>
            </a:r>
            <a:r>
              <a:rPr lang="cs-CZ" dirty="0" smtClean="0"/>
              <a:t>60    </a:t>
            </a:r>
            <a:r>
              <a:rPr lang="cs-CZ" dirty="0"/>
              <a:t>65           60    65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1224136" cy="365125"/>
          </a:xfrm>
        </p:spPr>
        <p:txBody>
          <a:bodyPr/>
          <a:lstStyle/>
          <a:p>
            <a:fld id="{3F217CD6-7C16-49EB-BD84-4E04F2158596}" type="slidenum">
              <a:rPr lang="cs-CZ" smtClean="0"/>
              <a:pPr/>
              <a:t>47</a:t>
            </a:fld>
            <a:endParaRPr lang="cs-CZ"/>
          </a:p>
        </p:txBody>
      </p:sp>
      <p:pic>
        <p:nvPicPr>
          <p:cNvPr id="5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860" y="6002830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6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Návrhy nové legislativy – zvýšení cílů</a:t>
            </a:r>
            <a:br>
              <a:rPr lang="cs-CZ" dirty="0" smtClean="0"/>
            </a:br>
            <a:r>
              <a:rPr lang="cs-CZ" dirty="0" smtClean="0"/>
              <a:t>a zvýšení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EU</a:t>
            </a:r>
            <a:r>
              <a:rPr lang="cs-CZ" dirty="0" smtClean="0"/>
              <a:t> – diskuze zásadních změn v evropské legislativě tzv. balíček revize 6 směrnic 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ČR </a:t>
            </a:r>
            <a:r>
              <a:rPr lang="cs-CZ" dirty="0" smtClean="0"/>
              <a:t>– změna zákona o obalech  vlivem ekologických aktivit nad rámec doporučení EU směrnic </a:t>
            </a:r>
          </a:p>
          <a:p>
            <a:r>
              <a:rPr lang="cs-CZ" dirty="0" smtClean="0"/>
              <a:t>Riziko zásadního zvýšení recyklace plastů do roku 2020</a:t>
            </a:r>
          </a:p>
          <a:p>
            <a:r>
              <a:rPr lang="cs-CZ" dirty="0"/>
              <a:t>S</a:t>
            </a:r>
            <a:r>
              <a:rPr lang="cs-CZ" dirty="0" smtClean="0"/>
              <a:t>amostatný cíl recyklace pouze pro PET až 80%</a:t>
            </a:r>
          </a:p>
          <a:p>
            <a:r>
              <a:rPr lang="cs-CZ" dirty="0" smtClean="0"/>
              <a:t>Návrh na zavedení ekologické daně na obalové výrobky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3F217CD6-7C16-49EB-BD84-4E04F2158596}" type="slidenum">
              <a:rPr lang="cs-CZ" smtClean="0"/>
              <a:pPr/>
              <a:t>48</a:t>
            </a:fld>
            <a:endParaRPr lang="cs-CZ"/>
          </a:p>
        </p:txBody>
      </p:sp>
      <p:pic>
        <p:nvPicPr>
          <p:cNvPr id="9218" name="Picture 2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5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CICPEN aktivní ve všech oblastech: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Expertní pozice CICPEN – člen Rady MŽP</a:t>
            </a:r>
          </a:p>
          <a:p>
            <a:r>
              <a:rPr lang="cs-CZ" dirty="0" smtClean="0"/>
              <a:t>Spolupráce s relevantními asociacemi</a:t>
            </a:r>
          </a:p>
          <a:p>
            <a:r>
              <a:rPr lang="cs-CZ" dirty="0" smtClean="0"/>
              <a:t>Aktivní jednání v rámci připomínek k EK</a:t>
            </a:r>
          </a:p>
          <a:p>
            <a:r>
              <a:rPr lang="cs-CZ" dirty="0" smtClean="0"/>
              <a:t>Aktivní jednání v rámci přípravy pozice ČR (MŽP)</a:t>
            </a:r>
          </a:p>
          <a:p>
            <a:r>
              <a:rPr lang="cs-CZ" dirty="0" smtClean="0"/>
              <a:t>Intenzivní jednání s europoslanci – Konečná a </a:t>
            </a:r>
            <a:r>
              <a:rPr lang="cs-CZ" dirty="0" err="1" smtClean="0"/>
              <a:t>Poc</a:t>
            </a:r>
            <a:r>
              <a:rPr lang="cs-CZ" dirty="0" smtClean="0"/>
              <a:t> </a:t>
            </a:r>
          </a:p>
          <a:p>
            <a:r>
              <a:rPr lang="cs-CZ" dirty="0" smtClean="0"/>
              <a:t>Akceptace našich připomínek v podkladech pro EK a pro parlament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1162472" cy="365125"/>
          </a:xfrm>
        </p:spPr>
        <p:txBody>
          <a:bodyPr/>
          <a:lstStyle/>
          <a:p>
            <a:fld id="{3F217CD6-7C16-49EB-BD84-4E04F2158596}" type="slidenum">
              <a:rPr lang="cs-CZ" smtClean="0"/>
              <a:pPr/>
              <a:t>49</a:t>
            </a:fld>
            <a:endParaRPr lang="cs-CZ" dirty="0"/>
          </a:p>
        </p:txBody>
      </p:sp>
      <p:pic>
        <p:nvPicPr>
          <p:cNvPr id="5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876227" y="290215"/>
            <a:ext cx="7358063" cy="808137"/>
          </a:xfrm>
        </p:spPr>
        <p:txBody>
          <a:bodyPr/>
          <a:lstStyle/>
          <a:p>
            <a:pPr>
              <a:defRPr/>
            </a:pPr>
            <a:r>
              <a:rPr lang="cs-CZ" altLang="cs-CZ" sz="3400" b="1" u="sng" dirty="0">
                <a:solidFill>
                  <a:srgbClr val="008000"/>
                </a:solidFill>
                <a:latin typeface="+mn-lt"/>
              </a:rPr>
              <a:t>STRATEGIE A PROGRAMY ČR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21271" y="1352849"/>
            <a:ext cx="8151688" cy="4252764"/>
          </a:xfrm>
        </p:spPr>
        <p:txBody>
          <a:bodyPr/>
          <a:lstStyle/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3400" b="1">
                <a:cs typeface="Arial" pitchFamily="34" charset="0"/>
              </a:rPr>
              <a:t>Legislativa – dnes a zítra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3400" b="1">
                <a:cs typeface="Arial" pitchFamily="34" charset="0"/>
              </a:rPr>
              <a:t>Plán odpadového hospodářství 2015 - 2024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3400" b="1">
                <a:cs typeface="Arial" pitchFamily="34" charset="0"/>
              </a:rPr>
              <a:t> Operační program Životní prostředí 2014 - 2020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3400" b="1">
                <a:cs typeface="Arial" pitchFamily="34" charset="0"/>
              </a:rPr>
              <a:t> Program předcházení vzniku odpadů ČR </a:t>
            </a:r>
          </a:p>
        </p:txBody>
      </p:sp>
    </p:spTree>
    <p:extLst>
      <p:ext uri="{BB962C8B-B14F-4D97-AF65-F5344CB8AC3E}">
        <p14:creationId xmlns:p14="http://schemas.microsoft.com/office/powerpoint/2010/main" val="39345684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Nejhorší možný scénář</a:t>
            </a:r>
            <a:br>
              <a:rPr lang="cs-CZ" sz="3200" b="1" dirty="0" smtClean="0"/>
            </a:br>
            <a:r>
              <a:rPr lang="cs-CZ" sz="3200" b="1" u="sng" dirty="0" smtClean="0"/>
              <a:t>vyšší cíle – vyšší poplatky – vyšší náklady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0692"/>
            <a:ext cx="8229600" cy="444547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Navýšení recyklace a celkového využití (mj. nerealizovatelné bez energetického využití)</a:t>
            </a:r>
          </a:p>
          <a:p>
            <a:r>
              <a:rPr lang="cs-CZ" sz="2400" dirty="0" smtClean="0"/>
              <a:t>Skládkování a poplatky (kontaminace tříděného sběru a vyšší náklady)</a:t>
            </a:r>
          </a:p>
          <a:p>
            <a:r>
              <a:rPr lang="cs-CZ" sz="2400" b="1" u="sng" dirty="0"/>
              <a:t>Kombinovaná rizika pro producenty obalů 600M CZK v poplatcích AOS</a:t>
            </a:r>
          </a:p>
          <a:p>
            <a:r>
              <a:rPr lang="cs-CZ" sz="2400" dirty="0" smtClean="0"/>
              <a:t>Nevytříděný obalový odpad (riziko rozhodnutí obce v případě, že se zvýší náklady na sběr a sníží příjem obcí) – v případě rozúčtování </a:t>
            </a:r>
            <a:r>
              <a:rPr lang="cs-CZ" sz="2400" b="1" u="sng" dirty="0" smtClean="0"/>
              <a:t>hrozí náklady až 1 mld. CZK</a:t>
            </a:r>
            <a:r>
              <a:rPr lang="cs-CZ" sz="2400" dirty="0" smtClean="0"/>
              <a:t>, na kterých by se průmysl musel podílet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3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Zpráva o činnosti za období listopad 2013 - 2014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Mgr.  Jan Bláha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51</a:t>
            </a:fld>
            <a:endParaRPr lang="cs-CZ"/>
          </a:p>
        </p:txBody>
      </p:sp>
      <p:pic>
        <p:nvPicPr>
          <p:cNvPr id="11266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7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Aktuální seznam členů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Ball</a:t>
            </a:r>
            <a:r>
              <a:rPr lang="cs-CZ" sz="2000" dirty="0" smtClean="0"/>
              <a:t> </a:t>
            </a:r>
            <a:r>
              <a:rPr lang="cs-CZ" sz="2000" dirty="0" err="1" smtClean="0"/>
              <a:t>Packaging</a:t>
            </a:r>
            <a:r>
              <a:rPr lang="cs-CZ" sz="2000" dirty="0" smtClean="0"/>
              <a:t> </a:t>
            </a:r>
            <a:r>
              <a:rPr lang="cs-CZ" sz="2000" dirty="0" err="1" smtClean="0"/>
              <a:t>Europe</a:t>
            </a:r>
            <a:r>
              <a:rPr lang="cs-CZ" sz="2000" dirty="0" smtClean="0"/>
              <a:t> </a:t>
            </a:r>
            <a:r>
              <a:rPr lang="cs-CZ" sz="2000" dirty="0" err="1" smtClean="0"/>
              <a:t>Handelsgesellschaft</a:t>
            </a:r>
            <a:r>
              <a:rPr lang="cs-CZ" sz="2000" dirty="0" smtClean="0"/>
              <a:t> </a:t>
            </a:r>
            <a:r>
              <a:rPr lang="cs-CZ" sz="2000" dirty="0" err="1" smtClean="0"/>
              <a:t>m.b.H</a:t>
            </a:r>
            <a:endParaRPr lang="cs-CZ" sz="2000" dirty="0" smtClean="0"/>
          </a:p>
          <a:p>
            <a:r>
              <a:rPr lang="cs-CZ" sz="2000" dirty="0" smtClean="0"/>
              <a:t>Coca-Cola HBC  Česká republika, spol. s.r.o.</a:t>
            </a:r>
          </a:p>
          <a:p>
            <a:r>
              <a:rPr lang="cs-CZ" sz="2000" dirty="0" err="1" smtClean="0"/>
              <a:t>Crown</a:t>
            </a:r>
            <a:r>
              <a:rPr lang="cs-CZ" sz="2000" dirty="0" smtClean="0"/>
              <a:t> </a:t>
            </a:r>
            <a:r>
              <a:rPr lang="cs-CZ" sz="2000" dirty="0" err="1" smtClean="0"/>
              <a:t>Bevcan</a:t>
            </a:r>
            <a:r>
              <a:rPr lang="cs-CZ" sz="2000" dirty="0" smtClean="0"/>
              <a:t>  Slovakia s.r.o.</a:t>
            </a:r>
          </a:p>
          <a:p>
            <a:r>
              <a:rPr lang="cs-CZ" sz="2000" dirty="0" smtClean="0"/>
              <a:t>Karlovarské minerální vody, a.s.</a:t>
            </a:r>
          </a:p>
          <a:p>
            <a:r>
              <a:rPr lang="cs-CZ" sz="2000" dirty="0" smtClean="0"/>
              <a:t>Kofola </a:t>
            </a:r>
            <a:r>
              <a:rPr lang="cs-CZ" sz="2000" dirty="0" err="1" smtClean="0"/>
              <a:t>ČeskoSlovensko</a:t>
            </a:r>
            <a:r>
              <a:rPr lang="cs-CZ" sz="2000" dirty="0" smtClean="0"/>
              <a:t> a.s.</a:t>
            </a:r>
          </a:p>
          <a:p>
            <a:r>
              <a:rPr lang="cs-CZ" sz="2000" dirty="0" smtClean="0"/>
              <a:t>Nestlé Česko  s.r.o.</a:t>
            </a:r>
          </a:p>
          <a:p>
            <a:r>
              <a:rPr lang="cs-CZ" sz="2000" dirty="0" err="1" smtClean="0"/>
              <a:t>Rexam</a:t>
            </a:r>
            <a:r>
              <a:rPr lang="cs-CZ" sz="2000" dirty="0" smtClean="0"/>
              <a:t> AB  - Relations </a:t>
            </a:r>
            <a:r>
              <a:rPr lang="cs-CZ" sz="2000" dirty="0" err="1" smtClean="0"/>
              <a:t>Communication</a:t>
            </a:r>
            <a:endParaRPr lang="cs-CZ" sz="2000" dirty="0" smtClean="0"/>
          </a:p>
          <a:p>
            <a:r>
              <a:rPr lang="cs-CZ" sz="2000" dirty="0" smtClean="0"/>
              <a:t>SIG </a:t>
            </a:r>
            <a:r>
              <a:rPr lang="cs-CZ" sz="2000" dirty="0" err="1" smtClean="0"/>
              <a:t>Combibloc</a:t>
            </a:r>
            <a:r>
              <a:rPr lang="cs-CZ" sz="2000" dirty="0" smtClean="0"/>
              <a:t>  s.r.o.</a:t>
            </a:r>
          </a:p>
          <a:p>
            <a:r>
              <a:rPr lang="cs-CZ" sz="2000" dirty="0" err="1" smtClean="0"/>
              <a:t>Tetra</a:t>
            </a:r>
            <a:r>
              <a:rPr lang="cs-CZ" sz="2000" dirty="0" smtClean="0"/>
              <a:t> Pak Česká republika, s.r.o.</a:t>
            </a:r>
          </a:p>
          <a:p>
            <a:r>
              <a:rPr lang="cs-CZ" sz="2000" dirty="0" smtClean="0"/>
              <a:t>UNILEVER ČR, s.r.o.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52</a:t>
            </a:fld>
            <a:endParaRPr lang="cs-CZ"/>
          </a:p>
        </p:txBody>
      </p:sp>
      <p:pic>
        <p:nvPicPr>
          <p:cNvPr id="12290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pro rok 2014  - stav 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cs-CZ" sz="1800" dirty="0" smtClean="0"/>
              <a:t>Průběžně monitorovat legislativu a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aktivně chránit zájmy členů sdružení      -    </a:t>
            </a:r>
            <a:r>
              <a:rPr lang="cs-CZ" sz="1800" dirty="0" smtClean="0">
                <a:solidFill>
                  <a:srgbClr val="00B050"/>
                </a:solidFill>
              </a:rPr>
              <a:t>plní se průběžně</a:t>
            </a:r>
            <a:endParaRPr lang="cs-CZ" sz="1800" dirty="0" smtClean="0">
              <a:solidFill>
                <a:srgbClr val="FF0000"/>
              </a:solidFill>
            </a:endParaRPr>
          </a:p>
          <a:p>
            <a:pPr>
              <a:buAutoNum type="arabicPeriod" startAt="2"/>
            </a:pPr>
            <a:r>
              <a:rPr lang="cs-CZ" sz="1800" dirty="0" smtClean="0"/>
              <a:t>Aktivně se podílet na legislativním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  procesu tvorby zákonů a POH                   -     </a:t>
            </a:r>
            <a:r>
              <a:rPr lang="cs-CZ" sz="1800" dirty="0" smtClean="0">
                <a:solidFill>
                  <a:srgbClr val="00B050"/>
                </a:solidFill>
              </a:rPr>
              <a:t>plní se průběžně</a:t>
            </a:r>
          </a:p>
          <a:p>
            <a:pPr marL="0" indent="0">
              <a:buNone/>
            </a:pPr>
            <a:r>
              <a:rPr lang="cs-CZ" sz="1800" dirty="0" smtClean="0"/>
              <a:t> 3.  Komunikovat a koordinovat stanoviska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a návrhy k obalové a odpadové legislativě -  </a:t>
            </a:r>
            <a:r>
              <a:rPr lang="cs-CZ" sz="1800" dirty="0" smtClean="0">
                <a:solidFill>
                  <a:srgbClr val="00B050"/>
                </a:solidFill>
              </a:rPr>
              <a:t>plní se průběžně</a:t>
            </a:r>
          </a:p>
          <a:p>
            <a:pPr marL="0" indent="0">
              <a:buNone/>
            </a:pPr>
            <a:r>
              <a:rPr lang="cs-CZ" sz="1800" dirty="0" smtClean="0"/>
              <a:t> 5.   Zajistit informovanost členů                          -  </a:t>
            </a:r>
            <a:r>
              <a:rPr lang="cs-CZ" sz="1800" dirty="0" smtClean="0">
                <a:solidFill>
                  <a:srgbClr val="00B050"/>
                </a:solidFill>
              </a:rPr>
              <a:t>plní se s výhradou zahraničí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 smtClean="0"/>
              <a:t> 6.   Vyšší zapojení CICPEN v EUROPEN                -  </a:t>
            </a:r>
            <a:r>
              <a:rPr lang="cs-CZ" sz="1800" dirty="0" smtClean="0">
                <a:solidFill>
                  <a:srgbClr val="00B050"/>
                </a:solidFill>
              </a:rPr>
              <a:t>plní se průběžně </a:t>
            </a:r>
          </a:p>
          <a:p>
            <a:pPr marL="0" indent="0">
              <a:buNone/>
            </a:pPr>
            <a:r>
              <a:rPr lang="cs-CZ" sz="1800" dirty="0" smtClean="0"/>
              <a:t> 7.   Seminář v PSP ČR Odpady a obaly                 - </a:t>
            </a:r>
            <a:r>
              <a:rPr lang="cs-CZ" sz="1800" dirty="0" smtClean="0">
                <a:solidFill>
                  <a:srgbClr val="00B050"/>
                </a:solidFill>
              </a:rPr>
              <a:t>splněno</a:t>
            </a:r>
          </a:p>
          <a:p>
            <a:pPr marL="0" indent="0">
              <a:buNone/>
            </a:pPr>
            <a:r>
              <a:rPr lang="cs-CZ" sz="1800" dirty="0" smtClean="0"/>
              <a:t> 8.   Monitorování médií, konference, web          - </a:t>
            </a:r>
            <a:r>
              <a:rPr lang="cs-CZ" sz="1800" dirty="0" smtClean="0">
                <a:solidFill>
                  <a:srgbClr val="00B050"/>
                </a:solidFill>
              </a:rPr>
              <a:t>plní se průběžně</a:t>
            </a:r>
          </a:p>
          <a:p>
            <a:pPr marL="0" indent="0">
              <a:buNone/>
            </a:pPr>
            <a:r>
              <a:rPr lang="cs-CZ" sz="1800" dirty="0" smtClean="0"/>
              <a:t> 9.  Zajištění potřebných analýz dopadů změn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navrhované legislativy                                       -  nerealizováno </a:t>
            </a:r>
          </a:p>
          <a:p>
            <a:pPr marL="0" indent="0">
              <a:buNone/>
            </a:pPr>
            <a:endParaRPr lang="cs-CZ" sz="1800" dirty="0" smtClean="0"/>
          </a:p>
          <a:p>
            <a:pPr>
              <a:buAutoNum type="arabicPeriod" startAt="6"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53</a:t>
            </a:fld>
            <a:endParaRPr lang="cs-CZ"/>
          </a:p>
        </p:txBody>
      </p:sp>
      <p:pic>
        <p:nvPicPr>
          <p:cNvPr id="13314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0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CICPEN 2013-2014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Monitorování situace, připomínkování souvisejících návrhů zákonů </a:t>
            </a:r>
            <a:r>
              <a:rPr lang="cs-CZ" sz="2400" dirty="0" smtClean="0"/>
              <a:t>– MPO a MŽP</a:t>
            </a:r>
            <a:endParaRPr lang="cs-CZ" sz="2400" dirty="0"/>
          </a:p>
          <a:p>
            <a:r>
              <a:rPr lang="cs-CZ" sz="2400" dirty="0" smtClean="0"/>
              <a:t>Účast na tvorbě novely zákona o obalech  </a:t>
            </a:r>
            <a:endParaRPr lang="cs-CZ" sz="2400" dirty="0" smtClean="0">
              <a:solidFill>
                <a:srgbClr val="00B050"/>
              </a:solidFill>
            </a:endParaRPr>
          </a:p>
          <a:p>
            <a:r>
              <a:rPr lang="cs-CZ" sz="2400" dirty="0" smtClean="0"/>
              <a:t>Aktivní jednání v rámci připomínek k EK</a:t>
            </a:r>
          </a:p>
          <a:p>
            <a:r>
              <a:rPr lang="cs-CZ" sz="2400" dirty="0" smtClean="0"/>
              <a:t>Aktivní jednání v rámci přípravy pozice ČR (MŽP)</a:t>
            </a:r>
          </a:p>
          <a:p>
            <a:r>
              <a:rPr lang="cs-CZ" sz="2400" dirty="0" smtClean="0"/>
              <a:t>Intenzivní jednání s europoslanci – Konečná a Poc </a:t>
            </a:r>
            <a:endParaRPr lang="cs-CZ" sz="2400" dirty="0" smtClean="0">
              <a:solidFill>
                <a:srgbClr val="00B050"/>
              </a:solidFill>
            </a:endParaRPr>
          </a:p>
          <a:p>
            <a:r>
              <a:rPr lang="cs-CZ" sz="2400" dirty="0" smtClean="0"/>
              <a:t>Účast na přípravě POH ČR </a:t>
            </a:r>
            <a:endParaRPr lang="cs-CZ" sz="2400" dirty="0" smtClean="0">
              <a:solidFill>
                <a:srgbClr val="00B050"/>
              </a:solidFill>
            </a:endParaRPr>
          </a:p>
          <a:p>
            <a:r>
              <a:rPr lang="cs-CZ" sz="2400" dirty="0"/>
              <a:t>Účast na tvorbě záměrů zákonů o odpadech a </a:t>
            </a:r>
            <a:r>
              <a:rPr lang="cs-CZ" sz="2400" dirty="0" smtClean="0"/>
              <a:t>výrobcích</a:t>
            </a:r>
            <a:endParaRPr lang="cs-CZ" sz="2400" dirty="0" smtClean="0">
              <a:solidFill>
                <a:srgbClr val="00B050"/>
              </a:solidFill>
            </a:endParaRPr>
          </a:p>
          <a:p>
            <a:r>
              <a:rPr lang="cs-CZ" sz="2400" dirty="0" smtClean="0"/>
              <a:t>JB člen expertního týmu, člen Rady pro odpadové hospodářství, člen TNK 78 Obaly, konzultační místo pro MPO</a:t>
            </a:r>
          </a:p>
          <a:p>
            <a:r>
              <a:rPr lang="cs-CZ" sz="2400" dirty="0"/>
              <a:t>Komunikace s dotčenými svazy, komorami a sdruženími</a:t>
            </a:r>
          </a:p>
          <a:p>
            <a:r>
              <a:rPr lang="cs-CZ" sz="2400" dirty="0" smtClean="0"/>
              <a:t>Monitorování médií, udržování webových stránek 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cicpen.cz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Informování členů CICPEN o vývoji a situaci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54</a:t>
            </a:fld>
            <a:endParaRPr lang="cs-CZ" dirty="0"/>
          </a:p>
        </p:txBody>
      </p:sp>
      <p:pic>
        <p:nvPicPr>
          <p:cNvPr id="14339" name="Picture 3" descr="C:\Users\czzmitkovah\Picture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MŽP: 3 noví ministři za poslední 2 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8000" dirty="0" smtClean="0"/>
          </a:p>
          <a:p>
            <a:pPr marL="0" indent="0">
              <a:buNone/>
            </a:pPr>
            <a:r>
              <a:rPr lang="cs-CZ" sz="8000" dirty="0"/>
              <a:t> </a:t>
            </a:r>
            <a:r>
              <a:rPr lang="cs-CZ" sz="8000" dirty="0" smtClean="0"/>
              <a:t>    ministr   Mgr. Tomáš Chalupa  od 2011- 7/2013</a:t>
            </a:r>
          </a:p>
          <a:p>
            <a:pPr marL="0" indent="0">
              <a:buNone/>
            </a:pPr>
            <a:r>
              <a:rPr lang="cs-CZ" sz="8000" dirty="0"/>
              <a:t> </a:t>
            </a:r>
            <a:r>
              <a:rPr lang="cs-CZ" sz="8000" dirty="0" smtClean="0"/>
              <a:t>    ministr  Mgr. Jan Tomáš </a:t>
            </a:r>
            <a:r>
              <a:rPr lang="cs-CZ" sz="8000" dirty="0" err="1" smtClean="0"/>
              <a:t>Podivinský</a:t>
            </a:r>
            <a:r>
              <a:rPr lang="cs-CZ" sz="8000" dirty="0" smtClean="0"/>
              <a:t>  od 7/2013 – 1/2014</a:t>
            </a:r>
          </a:p>
          <a:p>
            <a:pPr marL="0" indent="0">
              <a:buNone/>
            </a:pPr>
            <a:r>
              <a:rPr lang="cs-CZ" sz="8000" dirty="0"/>
              <a:t> </a:t>
            </a:r>
            <a:r>
              <a:rPr lang="cs-CZ" sz="8000" dirty="0" smtClean="0"/>
              <a:t>    ministr  Mgr. Richard Brabec   2/2014 - </a:t>
            </a:r>
          </a:p>
          <a:p>
            <a:pPr marL="0" indent="0">
              <a:buNone/>
            </a:pPr>
            <a:r>
              <a:rPr lang="cs-CZ" sz="8000" dirty="0"/>
              <a:t> </a:t>
            </a:r>
            <a:r>
              <a:rPr lang="cs-CZ" sz="8000" dirty="0" smtClean="0"/>
              <a:t>    -</a:t>
            </a:r>
            <a:r>
              <a:rPr lang="cs-CZ" sz="8000" dirty="0"/>
              <a:t> </a:t>
            </a:r>
            <a:r>
              <a:rPr lang="cs-CZ" sz="8000" dirty="0" smtClean="0"/>
              <a:t>opakovaně se ministři přihlásili k navázání na výstupy Tezí z roku 2010</a:t>
            </a:r>
            <a:endParaRPr lang="cs-CZ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8000" dirty="0" smtClean="0"/>
              <a:t>     - </a:t>
            </a:r>
            <a:r>
              <a:rPr lang="cs-CZ" sz="7200" dirty="0" smtClean="0"/>
              <a:t>změny na úrovni náměstků ministra ( Mgr. Hlaváč, Mgr. Jan Tomáš </a:t>
            </a:r>
            <a:r>
              <a:rPr lang="cs-CZ" sz="7200" dirty="0" err="1" smtClean="0"/>
              <a:t>Podivinský</a:t>
            </a:r>
            <a:r>
              <a:rPr lang="cs-CZ" sz="7200" dirty="0" smtClean="0"/>
              <a:t>,</a:t>
            </a:r>
          </a:p>
          <a:p>
            <a:pPr marL="0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    ing. Tomáš Tesař, Ing. Berenika </a:t>
            </a:r>
            <a:r>
              <a:rPr lang="cs-CZ" sz="7200" dirty="0" err="1" smtClean="0"/>
              <a:t>Peštová,Ph.D</a:t>
            </a:r>
            <a:r>
              <a:rPr lang="cs-CZ" sz="7200" dirty="0" smtClean="0"/>
              <a:t>.)</a:t>
            </a:r>
          </a:p>
          <a:p>
            <a:pPr marL="0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 - změny na odboru odpadů  ( ing. Bubeníková, ing. Jaroslav </a:t>
            </a:r>
            <a:r>
              <a:rPr lang="cs-CZ" sz="7200" dirty="0" err="1" smtClean="0"/>
              <a:t>Manhart</a:t>
            </a:r>
            <a:r>
              <a:rPr lang="cs-CZ" sz="7200" dirty="0" smtClean="0"/>
              <a:t>, </a:t>
            </a:r>
          </a:p>
          <a:p>
            <a:pPr marL="0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    ing. Bc. </a:t>
            </a:r>
            <a:r>
              <a:rPr lang="cs-CZ" sz="7200" dirty="0" err="1" smtClean="0"/>
              <a:t>Ja</a:t>
            </a:r>
            <a:r>
              <a:rPr lang="cs-CZ" sz="7200" dirty="0" smtClean="0"/>
              <a:t> </a:t>
            </a:r>
            <a:r>
              <a:rPr lang="cs-CZ" sz="7200" dirty="0" err="1" smtClean="0"/>
              <a:t>Maršák,Ph.D</a:t>
            </a:r>
            <a:r>
              <a:rPr lang="cs-CZ" sz="7200" dirty="0" smtClean="0"/>
              <a:t>, opět ing. Jaroslav Manhart) </a:t>
            </a:r>
          </a:p>
          <a:p>
            <a:pPr marL="0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  - personální nedostatečnost  na odborných útvarech </a:t>
            </a:r>
          </a:p>
          <a:p>
            <a:pPr marL="0" indent="0">
              <a:buNone/>
            </a:pPr>
            <a:endParaRPr lang="cs-CZ" sz="8000" dirty="0" smtClean="0"/>
          </a:p>
          <a:p>
            <a:pPr marL="0" indent="0">
              <a:buNone/>
            </a:pPr>
            <a:r>
              <a:rPr lang="cs-CZ" sz="8000" b="1" dirty="0" smtClean="0"/>
              <a:t>Situace na MŽP</a:t>
            </a:r>
            <a:r>
              <a:rPr lang="cs-CZ" sz="8000" dirty="0" smtClean="0"/>
              <a:t>– po </a:t>
            </a:r>
            <a:r>
              <a:rPr lang="cs-CZ" sz="7200" dirty="0" smtClean="0"/>
              <a:t>dlouhodobém neplnění  vládního harmonogramu legislativy </a:t>
            </a:r>
            <a:r>
              <a:rPr lang="cs-CZ" sz="8000" b="1" dirty="0" smtClean="0"/>
              <a:t>nyní aktivní přístu</a:t>
            </a:r>
            <a:r>
              <a:rPr lang="cs-CZ" sz="8000" dirty="0" smtClean="0"/>
              <a:t>p se snahou vyexpedovat vše</a:t>
            </a:r>
          </a:p>
          <a:p>
            <a:pPr marL="0" indent="0">
              <a:buNone/>
            </a:pPr>
            <a:r>
              <a:rPr lang="cs-CZ" sz="8000" b="1" dirty="0" smtClean="0"/>
              <a:t>Viditelný trend návratu ekologických aktivistů </a:t>
            </a:r>
            <a:r>
              <a:rPr lang="cs-CZ" sz="8000" dirty="0" smtClean="0"/>
              <a:t>do exekutivních pozic ministerstva</a:t>
            </a:r>
            <a:endParaRPr lang="cs-CZ" sz="8000" dirty="0"/>
          </a:p>
          <a:p>
            <a:pPr marL="0" indent="0">
              <a:buNone/>
            </a:pPr>
            <a:r>
              <a:rPr lang="cs-CZ" sz="8000" dirty="0" smtClean="0"/>
              <a:t>      </a:t>
            </a:r>
            <a:endParaRPr lang="cs-CZ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6200" dirty="0"/>
              <a:t> </a:t>
            </a:r>
            <a:r>
              <a:rPr lang="cs-CZ" sz="6200" dirty="0" smtClean="0"/>
              <a:t>      </a:t>
            </a:r>
          </a:p>
          <a:p>
            <a:pPr marL="0" indent="0">
              <a:buNone/>
            </a:pPr>
            <a:r>
              <a:rPr lang="cs-CZ" sz="6200" dirty="0"/>
              <a:t> </a:t>
            </a:r>
            <a:r>
              <a:rPr lang="cs-CZ" sz="6200" dirty="0" smtClean="0"/>
              <a:t>  </a:t>
            </a:r>
            <a:endParaRPr lang="cs-CZ" sz="6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6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55</a:t>
            </a:fld>
            <a:endParaRPr lang="cs-CZ"/>
          </a:p>
        </p:txBody>
      </p:sp>
      <p:pic>
        <p:nvPicPr>
          <p:cNvPr id="18437" name="Picture 5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1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CICPEN – návrh předsednictva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Mgr. Hana Zmítková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56</a:t>
            </a:fld>
            <a:endParaRPr lang="cs-CZ"/>
          </a:p>
        </p:txBody>
      </p:sp>
      <p:pic>
        <p:nvPicPr>
          <p:cNvPr id="20482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949280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4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Volba předsednictva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složení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 algn="ctr">
              <a:buNone/>
            </a:pPr>
            <a:r>
              <a:rPr lang="cs-CZ" dirty="0" smtClean="0"/>
              <a:t>Jana </a:t>
            </a:r>
            <a:r>
              <a:rPr lang="cs-CZ" dirty="0" err="1" smtClean="0"/>
              <a:t>Blecherová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Jana Ježková</a:t>
            </a:r>
          </a:p>
          <a:p>
            <a:pPr marL="0" indent="0" algn="ctr">
              <a:buNone/>
            </a:pPr>
            <a:r>
              <a:rPr lang="cs-CZ" dirty="0" smtClean="0"/>
              <a:t>Milan </a:t>
            </a:r>
            <a:r>
              <a:rPr lang="cs-CZ" dirty="0" err="1" smtClean="0"/>
              <a:t>Luzum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Lenka Nejedlová</a:t>
            </a:r>
          </a:p>
          <a:p>
            <a:pPr marL="0" indent="0" algn="ctr">
              <a:buNone/>
            </a:pPr>
            <a:r>
              <a:rPr lang="cs-CZ" dirty="0" smtClean="0"/>
              <a:t>Hana </a:t>
            </a:r>
            <a:r>
              <a:rPr lang="cs-CZ" dirty="0" err="1" smtClean="0"/>
              <a:t>Zmítková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3F217CD6-7C16-49EB-BD84-4E04F2158596}" type="slidenum">
              <a:rPr lang="cs-CZ" smtClean="0"/>
              <a:pPr/>
              <a:t>57</a:t>
            </a:fld>
            <a:endParaRPr lang="cs-CZ"/>
          </a:p>
        </p:txBody>
      </p:sp>
      <p:pic>
        <p:nvPicPr>
          <p:cNvPr id="21507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činnosti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Průběžné monitorování stavu příprav legislativy </a:t>
            </a:r>
          </a:p>
          <a:p>
            <a:r>
              <a:rPr lang="cs-CZ" sz="1800" dirty="0" smtClean="0"/>
              <a:t>Monitoring a připomínkování  znění zákona o odpadech a zákonů o zpětném odběru výrobků</a:t>
            </a:r>
          </a:p>
          <a:p>
            <a:r>
              <a:rPr lang="cs-CZ" sz="1800" dirty="0" smtClean="0"/>
              <a:t>Účast na práci v Radě odpadového hospodářství</a:t>
            </a:r>
          </a:p>
          <a:p>
            <a:r>
              <a:rPr lang="cs-CZ" sz="1800" dirty="0" smtClean="0"/>
              <a:t>Monitorování médií, udržování web stránek, účast na konferencích </a:t>
            </a:r>
          </a:p>
          <a:p>
            <a:r>
              <a:rPr lang="cs-CZ" sz="1800" dirty="0" smtClean="0"/>
              <a:t>Zvýšení informovanosti členů CICPEN o vývoji a situaci – měsíční report i v angličtině</a:t>
            </a:r>
          </a:p>
          <a:p>
            <a:r>
              <a:rPr lang="cs-CZ" sz="1800" dirty="0" smtClean="0"/>
              <a:t>Služby PR – reaktivní  podle aktuální potřeby</a:t>
            </a:r>
          </a:p>
          <a:p>
            <a:r>
              <a:rPr lang="cs-CZ" sz="1800" dirty="0" smtClean="0"/>
              <a:t>Flexibilní komunikace s dotčenými svazy, komorami a sdruženími</a:t>
            </a:r>
          </a:p>
          <a:p>
            <a:r>
              <a:rPr lang="cs-CZ" sz="1800" dirty="0" smtClean="0"/>
              <a:t>Monitorování legislativy EU prostřednictvím  Europenu, aktivní komunikace s Europenem</a:t>
            </a:r>
          </a:p>
          <a:p>
            <a:r>
              <a:rPr lang="cs-CZ" sz="1800" dirty="0" smtClean="0"/>
              <a:t>Účast na přípravě  návrhu pozice ČR v rámci legislativy EU </a:t>
            </a:r>
          </a:p>
          <a:p>
            <a:r>
              <a:rPr lang="cs-CZ" sz="1800" dirty="0" smtClean="0"/>
              <a:t>Zajištění potřebných analýz dopadů změn navrhované legislativy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58</a:t>
            </a:fld>
            <a:endParaRPr lang="cs-CZ" dirty="0"/>
          </a:p>
        </p:txBody>
      </p:sp>
      <p:pic>
        <p:nvPicPr>
          <p:cNvPr id="22531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Návrh rozpočtu 2015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Mgr. Jan Bláha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59</a:t>
            </a:fld>
            <a:endParaRPr lang="cs-CZ"/>
          </a:p>
        </p:txBody>
      </p:sp>
      <p:pic>
        <p:nvPicPr>
          <p:cNvPr id="23554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6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20812" y="290215"/>
            <a:ext cx="8267774" cy="505644"/>
          </a:xfrm>
        </p:spPr>
        <p:txBody>
          <a:bodyPr/>
          <a:lstStyle/>
          <a:p>
            <a:pPr>
              <a:defRPr/>
            </a:pPr>
            <a:r>
              <a:rPr lang="cs-CZ" altLang="cs-CZ" sz="2500" b="1" u="sng" dirty="0">
                <a:solidFill>
                  <a:srgbClr val="008000"/>
                </a:solidFill>
                <a:latin typeface="+mn-lt"/>
              </a:rPr>
              <a:t>Zákon o odpadech – poslední platné změny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20812" y="847206"/>
            <a:ext cx="8353723" cy="4912444"/>
          </a:xfrm>
        </p:spPr>
        <p:txBody>
          <a:bodyPr/>
          <a:lstStyle/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2700" b="1" u="sng">
                <a:latin typeface="Arial" pitchFamily="34" charset="0"/>
                <a:cs typeface="Arial" pitchFamily="34" charset="0"/>
              </a:rPr>
              <a:t>Zákon č. 169/2013 Sb.</a:t>
            </a:r>
            <a:r>
              <a:rPr lang="cs-CZ" altLang="cs-CZ" sz="2700">
                <a:latin typeface="Arial" pitchFamily="34" charset="0"/>
                <a:cs typeface="Arial" pitchFamily="34" charset="0"/>
              </a:rPr>
              <a:t> – tzv. ekoauditová novela </a:t>
            </a:r>
            <a:endParaRPr lang="cs-CZ" altLang="cs-CZ" sz="2700" b="1" u="sng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844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2700" b="1" u="sng">
                <a:latin typeface="Arial" pitchFamily="34" charset="0"/>
                <a:cs typeface="Arial" pitchFamily="34" charset="0"/>
              </a:rPr>
              <a:t>Zákonné opatření Senátu č. 344/2013 Sb.</a:t>
            </a:r>
            <a:r>
              <a:rPr lang="cs-CZ" altLang="cs-CZ" sz="2700">
                <a:latin typeface="Arial" pitchFamily="34" charset="0"/>
                <a:cs typeface="Arial" pitchFamily="34" charset="0"/>
              </a:rPr>
              <a:t> – o změně daňových zákonů v souvislosti s rekodifikací soukromého práva a o změně některých zákonů</a:t>
            </a:r>
          </a:p>
          <a:p>
            <a:pPr algn="l">
              <a:spcBef>
                <a:spcPts val="844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2700" b="1" u="sng">
                <a:latin typeface="Arial" pitchFamily="34" charset="0"/>
                <a:cs typeface="Arial" pitchFamily="34" charset="0"/>
              </a:rPr>
              <a:t>Zákon č. 64/2014 Sb.</a:t>
            </a:r>
            <a:r>
              <a:rPr lang="cs-CZ" altLang="cs-CZ" sz="2700">
                <a:latin typeface="Arial" pitchFamily="34" charset="0"/>
                <a:cs typeface="Arial" pitchFamily="34" charset="0"/>
              </a:rPr>
              <a:t> – zákon, kterým se mění některé zákony v souvislosti s přijetím kontrolního řádu</a:t>
            </a:r>
          </a:p>
          <a:p>
            <a:pPr algn="l">
              <a:spcBef>
                <a:spcPts val="844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cs-CZ" altLang="cs-CZ" sz="2700" b="1" u="sng">
                <a:latin typeface="Arial" pitchFamily="34" charset="0"/>
                <a:cs typeface="Arial" pitchFamily="34" charset="0"/>
              </a:rPr>
              <a:t>Zákon č. 184/2014 Sb. </a:t>
            </a:r>
            <a:r>
              <a:rPr lang="cs-CZ" altLang="cs-CZ" sz="2700">
                <a:latin typeface="Arial" pitchFamily="34" charset="0"/>
                <a:cs typeface="Arial" pitchFamily="34" charset="0"/>
              </a:rPr>
              <a:t>– tzv. elektronovela, povinná transpoziční novela zákona ve vztahu ke směrnici o odpadních elektrozařízeních (2012/19/EU), posun ELPNO a HNVO na 2016</a:t>
            </a:r>
          </a:p>
        </p:txBody>
      </p:sp>
    </p:spTree>
    <p:extLst>
      <p:ext uri="{BB962C8B-B14F-4D97-AF65-F5344CB8AC3E}">
        <p14:creationId xmlns:p14="http://schemas.microsoft.com/office/powerpoint/2010/main" val="14014895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67441"/>
              </p:ext>
            </p:extLst>
          </p:nvPr>
        </p:nvGraphicFramePr>
        <p:xfrm>
          <a:off x="467544" y="620687"/>
          <a:ext cx="8352928" cy="4966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7706"/>
                <a:gridCol w="3654707"/>
                <a:gridCol w="1370515"/>
              </a:tblGrid>
              <a:tr h="161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Spořící účet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Savings Account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1 500 000,00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Běžný účet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Current Account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baseline="0" dirty="0" smtClean="0">
                          <a:effectLst/>
                        </a:rPr>
                        <a:t>658 </a:t>
                      </a:r>
                      <a:r>
                        <a:rPr lang="cs-CZ" sz="1400" u="none" strike="noStrike" dirty="0" smtClean="0">
                          <a:effectLst/>
                        </a:rPr>
                        <a:t> </a:t>
                      </a:r>
                      <a:r>
                        <a:rPr lang="cs-CZ" sz="1400" u="none" strike="noStrike" dirty="0">
                          <a:effectLst/>
                        </a:rPr>
                        <a:t>048,07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Odhadované zůstatky  31.12.2013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Estimanted Balances 31.12.2013</a:t>
                      </a:r>
                      <a:endParaRPr lang="en-GB" sz="1600" b="1" i="0" u="none" strike="noStrike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effectLst/>
                        </a:rPr>
                        <a:t>2 </a:t>
                      </a:r>
                      <a:r>
                        <a:rPr lang="cs-CZ" sz="1600" b="1" u="none" strike="noStrike" dirty="0" smtClean="0">
                          <a:effectLst/>
                        </a:rPr>
                        <a:t>158 </a:t>
                      </a:r>
                      <a:r>
                        <a:rPr lang="cs-CZ" sz="1600" b="1" u="none" strike="noStrike" dirty="0">
                          <a:effectLst/>
                        </a:rPr>
                        <a:t>048,07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8101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tajemník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General Secretary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-726 000,00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nájem prostor a techniky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Other Rental Costs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-40 000,00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ostatní služby a materiál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Other Services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-50 000,00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překlady a tlumočení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Translation and Interpretation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-50 000,00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služby advokátů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Legal Services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-50 000,00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služby PR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PR Services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-20 000,00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CICPEN web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CICPEN </a:t>
                      </a:r>
                      <a:r>
                        <a:rPr lang="cs-CZ" sz="1400" u="none" strike="noStrike" noProof="0" dirty="0" smtClean="0">
                          <a:effectLst/>
                        </a:rPr>
                        <a:t>W</a:t>
                      </a:r>
                      <a:r>
                        <a:rPr lang="en-GB" sz="1400" u="none" strike="noStrike" noProof="0" dirty="0" err="1" smtClean="0">
                          <a:effectLst/>
                        </a:rPr>
                        <a:t>eb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-42 000,00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EUROPEN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EUROPEN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-50 000,00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cestovné a ubytování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Travel Costs and Accommodation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-50 000,00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náklady na reprezentaci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Entertainment Expenses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-20 000,00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účetnictví a koordinace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Accounting and Coordination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-20 000,00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bankovní poplatky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Banking Fees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-3 000,00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Total</a:t>
                      </a:r>
                      <a:endParaRPr lang="en-GB" sz="1600" b="1" i="0" u="none" strike="noStrike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effectLst/>
                        </a:rPr>
                        <a:t>-1 121 000,00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členské příspěvky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Membership Fees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900 000,00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Rezerva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Reserve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1 937 048,07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74042"/>
          </a:xfrm>
        </p:spPr>
        <p:txBody>
          <a:bodyPr>
            <a:noAutofit/>
          </a:bodyPr>
          <a:lstStyle/>
          <a:p>
            <a:r>
              <a:rPr lang="cs-CZ" sz="2800" dirty="0" smtClean="0"/>
              <a:t>Rozpočet 2014/ </a:t>
            </a:r>
            <a:r>
              <a:rPr lang="cs-CZ" sz="2800" dirty="0" err="1" smtClean="0"/>
              <a:t>2014</a:t>
            </a:r>
            <a:r>
              <a:rPr lang="cs-CZ" sz="2800" dirty="0" smtClean="0"/>
              <a:t> Budget</a:t>
            </a:r>
            <a:endParaRPr lang="cs-CZ" sz="2800" dirty="0"/>
          </a:p>
        </p:txBody>
      </p:sp>
      <p:pic>
        <p:nvPicPr>
          <p:cNvPr id="4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165304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5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20615"/>
              </p:ext>
            </p:extLst>
          </p:nvPr>
        </p:nvGraphicFramePr>
        <p:xfrm>
          <a:off x="1187623" y="1020035"/>
          <a:ext cx="6465417" cy="4713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7535"/>
                <a:gridCol w="3197600"/>
                <a:gridCol w="1150282"/>
              </a:tblGrid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zůstatek  </a:t>
                      </a:r>
                      <a:r>
                        <a:rPr lang="cs-CZ" sz="1600" b="1" u="none" strike="noStrike" dirty="0" smtClean="0">
                          <a:effectLst/>
                        </a:rPr>
                        <a:t>1.1.2014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Balance 1.1.2014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 smtClean="0">
                          <a:effectLst/>
                        </a:rPr>
                        <a:t>688 331,04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tajemník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General Secretary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-666 105,00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nájem prostor a techniky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Other Rental Costs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ostatní služby a materiál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Other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-2420,00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překlady a tlumočení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Translation and Interpretation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-35 400,00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služby advokátů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Legal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smtClean="0">
                          <a:effectLst/>
                        </a:rPr>
                        <a:t>-0,00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služby PR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PR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CICPEN web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 smtClean="0">
                          <a:effectLst/>
                        </a:rPr>
                        <a:t>CICPEN </a:t>
                      </a:r>
                      <a:r>
                        <a:rPr lang="cs-CZ" sz="1600" u="none" strike="noStrike" noProof="0" dirty="0" smtClean="0">
                          <a:effectLst/>
                        </a:rPr>
                        <a:t>W</a:t>
                      </a:r>
                      <a:r>
                        <a:rPr lang="en-GB" sz="1600" u="none" strike="noStrike" noProof="0" dirty="0" err="1" smtClean="0">
                          <a:effectLst/>
                        </a:rPr>
                        <a:t>eb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-9680,00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EUROPEN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EUROPEN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-50 764,69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cestovné a ubytování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Travel Costs and Accommodation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-59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004</a:t>
                      </a:r>
                      <a:r>
                        <a:rPr lang="cs-CZ" sz="1600" u="none" strike="noStrike" dirty="0" smtClean="0">
                          <a:effectLst/>
                        </a:rPr>
                        <a:t>,97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náklady na reprezentaci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Entertainment Expenses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-31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024</a:t>
                      </a:r>
                      <a:r>
                        <a:rPr lang="cs-CZ" sz="1600" u="none" strike="noStrike" dirty="0" smtClean="0"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cílová odměna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Bonus/Incentive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účetnictví a </a:t>
                      </a:r>
                      <a:r>
                        <a:rPr lang="cs-CZ" sz="1600" u="none" strike="noStrike" dirty="0" smtClean="0">
                          <a:effectLst/>
                        </a:rPr>
                        <a:t>koordinace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Accounting and Coordination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-12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100</a:t>
                      </a:r>
                      <a:r>
                        <a:rPr lang="cs-CZ" sz="1600" u="none" strike="noStrike" dirty="0" smtClean="0"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bankovní poplatky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Banking Fees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-3279,55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členské příspěvky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Membership Fees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908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243</a:t>
                      </a:r>
                      <a:r>
                        <a:rPr lang="cs-CZ" sz="1600" u="none" strike="noStrike" dirty="0" smtClean="0">
                          <a:effectLst/>
                        </a:rPr>
                        <a:t>,13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7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Spořící účet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smtClean="0">
                          <a:effectLst/>
                        </a:rPr>
                        <a:t>Savings Account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</a:rPr>
                        <a:t>1 505</a:t>
                      </a:r>
                      <a:r>
                        <a:rPr lang="cs-CZ" sz="1600" u="none" strike="noStrike" baseline="0" dirty="0" smtClean="0">
                          <a:effectLst/>
                        </a:rPr>
                        <a:t> 707</a:t>
                      </a:r>
                      <a:r>
                        <a:rPr lang="cs-CZ" sz="1600" u="none" strike="noStrike" dirty="0" smtClean="0"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zůstatek </a:t>
                      </a:r>
                      <a:r>
                        <a:rPr lang="cs-CZ" sz="1600" b="1" u="none" strike="noStrike" dirty="0" smtClean="0">
                          <a:effectLst/>
                        </a:rPr>
                        <a:t>4.11.2014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dirty="0" smtClean="0">
                          <a:effectLst/>
                        </a:rPr>
                        <a:t>Balance 4.11.2014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 smtClean="0">
                          <a:effectLst/>
                        </a:rPr>
                        <a:t>726</a:t>
                      </a:r>
                      <a:r>
                        <a:rPr lang="cs-CZ" sz="1600" b="1" u="none" strike="noStrike" baseline="0" dirty="0" smtClean="0">
                          <a:effectLst/>
                        </a:rPr>
                        <a:t> 795</a:t>
                      </a:r>
                      <a:r>
                        <a:rPr lang="cs-CZ" sz="1600" b="1" u="none" strike="noStrike" dirty="0" smtClean="0">
                          <a:effectLst/>
                        </a:rPr>
                        <a:t>,96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9006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Stav účtu / Bank </a:t>
            </a:r>
            <a:r>
              <a:rPr lang="cs-CZ" sz="3200" b="1" dirty="0" err="1" smtClean="0"/>
              <a:t>Account</a:t>
            </a:r>
            <a:r>
              <a:rPr lang="cs-CZ" sz="3200" b="1" dirty="0" smtClean="0"/>
              <a:t> as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4.11.2014</a:t>
            </a:r>
            <a:endParaRPr lang="cs-CZ" sz="3200" b="1" dirty="0"/>
          </a:p>
        </p:txBody>
      </p:sp>
      <p:pic>
        <p:nvPicPr>
          <p:cNvPr id="5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53536" cy="43204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Očekávaný stav financí / </a:t>
            </a:r>
            <a:r>
              <a:rPr lang="cs-CZ" sz="2800" b="1" dirty="0" err="1" smtClean="0"/>
              <a:t>Financial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Forecast</a:t>
            </a:r>
            <a:r>
              <a:rPr lang="cs-CZ" sz="2800" b="1" dirty="0" smtClean="0"/>
              <a:t> 31.12.2014</a:t>
            </a: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3114"/>
              </p:ext>
            </p:extLst>
          </p:nvPr>
        </p:nvGraphicFramePr>
        <p:xfrm>
          <a:off x="323528" y="731151"/>
          <a:ext cx="8496944" cy="5506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5081"/>
                <a:gridCol w="3717719"/>
                <a:gridCol w="1394144"/>
              </a:tblGrid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 dirty="0">
                          <a:effectLst/>
                        </a:rPr>
                        <a:t>zůstatek  </a:t>
                      </a:r>
                      <a:r>
                        <a:rPr lang="cs-CZ" sz="1600" b="0" u="none" strike="noStrike" dirty="0" smtClean="0">
                          <a:effectLst/>
                        </a:rPr>
                        <a:t>1.1.2014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Balance 1.1.2014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688</a:t>
                      </a:r>
                      <a:r>
                        <a:rPr lang="cs-CZ" sz="1600" b="0" u="none" strike="noStrike" baseline="0" dirty="0" smtClean="0">
                          <a:effectLst/>
                        </a:rPr>
                        <a:t> 331</a:t>
                      </a:r>
                      <a:r>
                        <a:rPr lang="cs-CZ" sz="1600" b="0" u="none" strike="noStrike" dirty="0" smtClean="0">
                          <a:effectLst/>
                        </a:rPr>
                        <a:t>,04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tajemník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General Secretary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effectLst/>
                        </a:rPr>
                        <a:t>-</a:t>
                      </a:r>
                      <a:r>
                        <a:rPr lang="cs-CZ" sz="1600" b="0" u="none" strike="noStrike" dirty="0" smtClean="0">
                          <a:effectLst/>
                        </a:rPr>
                        <a:t>726 </a:t>
                      </a:r>
                      <a:r>
                        <a:rPr lang="cs-CZ" sz="1600" b="0" u="none" strike="noStrike" dirty="0">
                          <a:effectLst/>
                        </a:rPr>
                        <a:t>000,00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nájem prostor a techniky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Other Rental Costs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effectLst/>
                        </a:rPr>
                        <a:t>-20 000,00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ostatní služby a materiál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Other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effectLst/>
                        </a:rPr>
                        <a:t>-12 </a:t>
                      </a:r>
                      <a:r>
                        <a:rPr lang="cs-CZ" sz="1600" b="0" u="none" strike="noStrike" dirty="0" smtClean="0">
                          <a:effectLst/>
                        </a:rPr>
                        <a:t>520,00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 dirty="0">
                          <a:effectLst/>
                        </a:rPr>
                        <a:t>překlady a tlumočení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Translation and INterpretation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-50</a:t>
                      </a:r>
                      <a:r>
                        <a:rPr lang="cs-CZ" sz="1600" b="0" u="none" strike="noStrike" baseline="0" dirty="0" smtClean="0">
                          <a:effectLst/>
                        </a:rPr>
                        <a:t> 200</a:t>
                      </a:r>
                      <a:r>
                        <a:rPr lang="cs-CZ" sz="1600" b="0" u="none" strike="noStrike" dirty="0" smtClean="0"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služby advokátů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Legal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 dirty="0">
                          <a:effectLst/>
                        </a:rPr>
                        <a:t>služby PR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PR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CICPEN web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dirty="0" smtClean="0">
                          <a:effectLst/>
                        </a:rPr>
                        <a:t>CICPEN </a:t>
                      </a:r>
                      <a:r>
                        <a:rPr lang="cs-CZ" sz="1600" b="0" u="none" strike="noStrike" noProof="0" dirty="0" smtClean="0">
                          <a:effectLst/>
                        </a:rPr>
                        <a:t>W</a:t>
                      </a:r>
                      <a:r>
                        <a:rPr lang="en-GB" sz="1600" b="0" u="none" strike="noStrike" noProof="0" dirty="0" err="1" smtClean="0">
                          <a:effectLst/>
                        </a:rPr>
                        <a:t>eb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-15</a:t>
                      </a:r>
                      <a:r>
                        <a:rPr lang="cs-CZ" sz="1600" b="0" u="none" strike="noStrike" baseline="0" dirty="0" smtClean="0">
                          <a:effectLst/>
                        </a:rPr>
                        <a:t> 000</a:t>
                      </a:r>
                      <a:r>
                        <a:rPr lang="cs-CZ" sz="1600" b="0" u="none" strike="noStrike" dirty="0" smtClean="0"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EUROPEN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EUROPEN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-50</a:t>
                      </a:r>
                      <a:r>
                        <a:rPr lang="cs-CZ" sz="1600" b="0" u="none" strike="noStrike" baseline="0" dirty="0" smtClean="0">
                          <a:effectLst/>
                        </a:rPr>
                        <a:t> 764</a:t>
                      </a:r>
                      <a:r>
                        <a:rPr lang="cs-CZ" sz="1600" b="0" u="none" strike="noStrike" dirty="0" smtClean="0">
                          <a:effectLst/>
                        </a:rPr>
                        <a:t>,69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cestovné a ubytování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Travel Costs and Accommodation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-59</a:t>
                      </a:r>
                      <a:r>
                        <a:rPr lang="cs-CZ" sz="1600" b="0" u="none" strike="noStrike" baseline="0" dirty="0" smtClean="0">
                          <a:effectLst/>
                        </a:rPr>
                        <a:t> 004</a:t>
                      </a:r>
                      <a:r>
                        <a:rPr lang="cs-CZ" sz="1600" b="0" u="none" strike="noStrike" dirty="0" smtClean="0">
                          <a:effectLst/>
                        </a:rPr>
                        <a:t>,97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náklady na reprezentaci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Representation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-26</a:t>
                      </a:r>
                      <a:r>
                        <a:rPr lang="cs-CZ" sz="1600" b="0" u="none" strike="noStrike" baseline="0" dirty="0" smtClean="0">
                          <a:effectLst/>
                        </a:rPr>
                        <a:t> 000</a:t>
                      </a:r>
                      <a:r>
                        <a:rPr lang="cs-CZ" sz="1600" b="0" u="none" strike="noStrike" dirty="0" smtClean="0"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cílová odměna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Bonus/Incentive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účetnictví a koodinace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Accounting and Coordination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 smtClean="0">
                          <a:effectLst/>
                        </a:rPr>
                        <a:t>-12 </a:t>
                      </a:r>
                      <a:r>
                        <a:rPr lang="cs-CZ" sz="1600" b="0" u="none" strike="noStrike" dirty="0">
                          <a:effectLst/>
                        </a:rPr>
                        <a:t>100,00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>
                          <a:effectLst/>
                        </a:rPr>
                        <a:t>bankovní poplatky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smtClean="0">
                          <a:effectLst/>
                        </a:rPr>
                        <a:t>Banking Fees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effectLst/>
                        </a:rPr>
                        <a:t>-3 </a:t>
                      </a:r>
                      <a:r>
                        <a:rPr lang="cs-CZ" sz="1600" b="0" u="none" strike="noStrike" dirty="0" smtClean="0">
                          <a:effectLst/>
                        </a:rPr>
                        <a:t>957,97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členské příspěvky*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Membership Fees*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 smtClean="0">
                          <a:effectLst/>
                        </a:rPr>
                        <a:t>998</a:t>
                      </a:r>
                      <a:r>
                        <a:rPr lang="cs-CZ" sz="1600" b="1" u="none" strike="noStrike" baseline="0" dirty="0" smtClean="0">
                          <a:effectLst/>
                        </a:rPr>
                        <a:t> 243</a:t>
                      </a:r>
                      <a:r>
                        <a:rPr lang="cs-CZ" sz="1600" b="1" u="none" strike="noStrike" dirty="0" smtClean="0">
                          <a:effectLst/>
                        </a:rPr>
                        <a:t>,13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Spořící účet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Savings Account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 smtClean="0">
                          <a:effectLst/>
                        </a:rPr>
                        <a:t>-1 506 107,00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u="none" strike="noStrike" dirty="0">
                          <a:effectLst/>
                        </a:rPr>
                        <a:t>Odhadovaný zůstatek  </a:t>
                      </a:r>
                      <a:r>
                        <a:rPr lang="cs-CZ" sz="1600" b="0" u="none" strike="noStrike" dirty="0" smtClean="0">
                          <a:effectLst/>
                        </a:rPr>
                        <a:t>31.12.2014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dirty="0" smtClean="0">
                          <a:effectLst/>
                        </a:rPr>
                        <a:t>Estimated Balance 31.12.2014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smtClean="0">
                          <a:effectLst/>
                        </a:rPr>
                        <a:t>711</a:t>
                      </a:r>
                      <a:r>
                        <a:rPr lang="cs-CZ" sz="1600" b="0" u="none" strike="noStrike" baseline="0" smtClean="0">
                          <a:effectLst/>
                        </a:rPr>
                        <a:t> 026</a:t>
                      </a:r>
                      <a:r>
                        <a:rPr lang="cs-CZ" sz="1600" b="0" u="none" strike="noStrike" smtClean="0">
                          <a:effectLst/>
                        </a:rPr>
                        <a:t>,54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1822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349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93296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sz="1800" dirty="0"/>
              <a:t>Č</a:t>
            </a:r>
            <a:r>
              <a:rPr lang="cs-CZ" sz="1800" dirty="0" smtClean="0"/>
              <a:t>erpání </a:t>
            </a:r>
            <a:r>
              <a:rPr lang="cs-CZ" sz="1800" dirty="0"/>
              <a:t>r</a:t>
            </a:r>
            <a:r>
              <a:rPr lang="cs-CZ" sz="1800" dirty="0" smtClean="0"/>
              <a:t>ozpočtu 2014 / </a:t>
            </a:r>
            <a:r>
              <a:rPr lang="cs-CZ" sz="1800" dirty="0" err="1" smtClean="0"/>
              <a:t>2014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Budget </a:t>
            </a:r>
            <a:r>
              <a:rPr lang="cs-CZ" sz="1800" dirty="0" err="1" smtClean="0"/>
              <a:t>Spending</a:t>
            </a:r>
            <a:endParaRPr lang="cs-CZ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61523"/>
              </p:ext>
            </p:extLst>
          </p:nvPr>
        </p:nvGraphicFramePr>
        <p:xfrm>
          <a:off x="251520" y="836711"/>
          <a:ext cx="8640960" cy="5117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1990912"/>
                <a:gridCol w="2388920"/>
                <a:gridCol w="2460928"/>
              </a:tblGrid>
              <a:tr h="394546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1.1.2014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454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smtClean="0">
                          <a:effectLst/>
                        </a:rPr>
                        <a:t> odhadované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dirty="0" smtClean="0">
                          <a:effectLst/>
                        </a:rPr>
                        <a:t>zůstatky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smtClean="0">
                          <a:effectLst/>
                        </a:rPr>
                        <a:t> Estimated Balance 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 smtClean="0">
                          <a:effectLst/>
                        </a:rPr>
                        <a:t>2 158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048</a:t>
                      </a:r>
                      <a:r>
                        <a:rPr lang="cs-CZ" sz="1200" b="1" u="none" strike="noStrike" dirty="0" smtClean="0">
                          <a:effectLst/>
                        </a:rPr>
                        <a:t>,07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cs-CZ" sz="12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194 438</a:t>
                      </a:r>
                      <a:r>
                        <a:rPr lang="cs-CZ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,04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tajemník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General Secretary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-720 000,00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-726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nájem prostor a techniky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Other Rental Costs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-40 000,00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ostatní služby a materiál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effectLst/>
                        </a:rPr>
                        <a:t>Other Services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-50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překlady a tlumočení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Translation and Interpretation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-50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200,00</a:t>
                      </a:r>
                      <a:endParaRPr lang="cs-CZ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služby advokátů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Legal Services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-50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služby PR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PR Services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-20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CICPEN web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effectLst/>
                        </a:rPr>
                        <a:t>CICPEN </a:t>
                      </a:r>
                      <a:r>
                        <a:rPr lang="cs-CZ" sz="1200" u="none" strike="noStrike" noProof="0" dirty="0" smtClean="0">
                          <a:effectLst/>
                        </a:rPr>
                        <a:t>W</a:t>
                      </a:r>
                      <a:r>
                        <a:rPr lang="en-GB" sz="1200" u="none" strike="noStrike" noProof="0" dirty="0" err="1" smtClean="0">
                          <a:effectLst/>
                        </a:rPr>
                        <a:t>eb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-42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000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EUROPEN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EUROPEN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-50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764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,69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cestovné a ubytování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Travel Costs and Accommodation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-50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004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,97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náklady na reprezentaci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Entertainment Expenses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effectLst/>
                        </a:rPr>
                        <a:t>-20 </a:t>
                      </a:r>
                      <a:r>
                        <a:rPr lang="cs-CZ" sz="1200" u="none" strike="noStrike" dirty="0">
                          <a:effectLst/>
                        </a:rPr>
                        <a:t>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účetnictví a koordinace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Accounting and Coordination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-50 000,00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-12 100,00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bankovní poplatky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smtClean="0">
                          <a:effectLst/>
                        </a:rPr>
                        <a:t>Banking Fees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-3 000,00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-3 957,97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Celkové náklady                        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GB" sz="12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Costs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1 121 000,00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-975 547,63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71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členské příspěvky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noProof="0" smtClean="0">
                          <a:effectLst/>
                        </a:rPr>
                        <a:t>Membership Fees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900 000,00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998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243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,13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Odhadovaný zůstatek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effectLst/>
                        </a:rPr>
                        <a:t>Estimated Balance 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 </a:t>
                      </a:r>
                      <a:r>
                        <a:rPr lang="cs-CZ" sz="1200" u="none" strike="noStrike" dirty="0" smtClean="0">
                          <a:effectLst/>
                        </a:rPr>
                        <a:t>937 048,07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2 217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133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,54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5250" y="6021288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99800"/>
              </p:ext>
            </p:extLst>
          </p:nvPr>
        </p:nvGraphicFramePr>
        <p:xfrm>
          <a:off x="467544" y="620687"/>
          <a:ext cx="8352928" cy="4966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7706"/>
                <a:gridCol w="3654707"/>
                <a:gridCol w="1370515"/>
              </a:tblGrid>
              <a:tr h="16161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Spořící účet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Savings Account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 </a:t>
                      </a:r>
                      <a:r>
                        <a:rPr lang="cs-CZ" sz="1400" u="none" strike="noStrike" dirty="0" smtClean="0">
                          <a:effectLst/>
                        </a:rPr>
                        <a:t>506 107,00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Běžný účet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Current Account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baseline="0" dirty="0" smtClean="0">
                          <a:effectLst/>
                        </a:rPr>
                        <a:t>711 026</a:t>
                      </a:r>
                      <a:r>
                        <a:rPr lang="cs-CZ" sz="1400" u="none" strike="noStrike" dirty="0" smtClean="0">
                          <a:effectLst/>
                        </a:rPr>
                        <a:t>,54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Odhadované zůstatky  </a:t>
                      </a:r>
                      <a:r>
                        <a:rPr lang="cs-CZ" sz="1600" b="1" u="none" strike="noStrike" dirty="0" smtClean="0">
                          <a:effectLst/>
                        </a:rPr>
                        <a:t>31.12.2014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Estimated Balances 31.12.2014</a:t>
                      </a:r>
                      <a:endParaRPr lang="en-GB" sz="1600" b="1" i="0" u="none" strike="noStrike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effectLst/>
                        </a:rPr>
                        <a:t>2 </a:t>
                      </a:r>
                      <a:r>
                        <a:rPr lang="cs-CZ" sz="1600" b="1" u="none" strike="noStrike" dirty="0" smtClean="0">
                          <a:effectLst/>
                        </a:rPr>
                        <a:t>217 133,54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8101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tajemník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General Secretary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-726 000,00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nájem prostor a techniky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Other Rental Costs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-40 000,00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ostatní služby a materiál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Other Services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-50 000,00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překlady a tlumočení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Translation and Interpretation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-100 </a:t>
                      </a:r>
                      <a:r>
                        <a:rPr lang="cs-CZ" sz="1400" u="none" strike="noStrike" dirty="0">
                          <a:effectLst/>
                        </a:rPr>
                        <a:t>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služby advokátů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Legal Services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-100 </a:t>
                      </a:r>
                      <a:r>
                        <a:rPr lang="cs-CZ" sz="1400" u="none" strike="noStrike" dirty="0">
                          <a:effectLst/>
                        </a:rPr>
                        <a:t>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služby PR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PR Services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-50 </a:t>
                      </a:r>
                      <a:r>
                        <a:rPr lang="cs-CZ" sz="1400" u="none" strike="noStrike" dirty="0">
                          <a:effectLst/>
                        </a:rPr>
                        <a:t>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CICPEN web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CICPEN Web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-50 </a:t>
                      </a:r>
                      <a:r>
                        <a:rPr lang="cs-CZ" sz="1400" u="none" strike="noStrike" dirty="0">
                          <a:effectLst/>
                        </a:rPr>
                        <a:t>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EUROPEN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EUROPEN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-50 000,00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cestovné a ubytování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Travel Costs and Accommodation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-200 </a:t>
                      </a:r>
                      <a:r>
                        <a:rPr lang="cs-CZ" sz="1400" u="none" strike="noStrike" dirty="0">
                          <a:effectLst/>
                        </a:rPr>
                        <a:t>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náklady na reprezentaci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Entertainment Expenses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 smtClean="0">
                          <a:effectLst/>
                        </a:rPr>
                        <a:t>-100 </a:t>
                      </a:r>
                      <a:r>
                        <a:rPr lang="cs-CZ" sz="1400" u="none" strike="noStrike" dirty="0">
                          <a:effectLst/>
                        </a:rPr>
                        <a:t>000,00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účetnictví a koordinace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Accounting and Coordination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-20 000,00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bankovní poplatky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Banking Fees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-3 000,00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noProof="0" smtClean="0">
                          <a:effectLst/>
                        </a:rPr>
                        <a:t>Total</a:t>
                      </a:r>
                      <a:endParaRPr lang="en-GB" sz="1600" b="1" i="0" u="none" strike="noStrike" noProof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effectLst/>
                        </a:rPr>
                        <a:t>-1 </a:t>
                      </a:r>
                      <a:r>
                        <a:rPr lang="cs-CZ" sz="1600" b="1" u="none" strike="noStrike" dirty="0" smtClean="0">
                          <a:effectLst/>
                        </a:rPr>
                        <a:t>486 </a:t>
                      </a:r>
                      <a:r>
                        <a:rPr lang="cs-CZ" sz="1600" b="1" u="none" strike="noStrike" dirty="0">
                          <a:effectLst/>
                        </a:rPr>
                        <a:t>000,00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členské příspěvky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Membership Fees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900 000,00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23702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Rezerva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Reserve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133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,54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75" marR="9275" marT="9275" marB="0" anchor="b"/>
                </a:tc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74042"/>
          </a:xfrm>
        </p:spPr>
        <p:txBody>
          <a:bodyPr>
            <a:noAutofit/>
          </a:bodyPr>
          <a:lstStyle/>
          <a:p>
            <a:r>
              <a:rPr lang="cs-CZ" sz="2800" dirty="0" smtClean="0"/>
              <a:t>Návrh rozpočtu 2015/ </a:t>
            </a:r>
            <a:r>
              <a:rPr lang="cs-CZ" sz="2800" dirty="0" err="1" smtClean="0"/>
              <a:t>Proposed</a:t>
            </a:r>
            <a:r>
              <a:rPr lang="cs-CZ" sz="2800" dirty="0" smtClean="0"/>
              <a:t> 2015 Budget </a:t>
            </a:r>
            <a:endParaRPr lang="cs-CZ" sz="2800" dirty="0"/>
          </a:p>
        </p:txBody>
      </p:sp>
      <p:pic>
        <p:nvPicPr>
          <p:cNvPr id="4" name="Picture 3" descr="C:\Users\czzmitkovah\Pictures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165304"/>
            <a:ext cx="5715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0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65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538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/>
                </a:solidFill>
              </a:rPr>
              <a:t>Děkujeme za pozornost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Thank you for your attention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              Hodně </a:t>
            </a:r>
            <a:r>
              <a:rPr lang="cs-CZ" b="1" dirty="0">
                <a:solidFill>
                  <a:schemeClr val="tx2"/>
                </a:solidFill>
              </a:rPr>
              <a:t>štěstí v novém roce 2015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                        Happy </a:t>
            </a:r>
            <a:r>
              <a:rPr lang="cs-CZ" b="1" dirty="0">
                <a:solidFill>
                  <a:schemeClr val="tx2"/>
                </a:solidFill>
              </a:rPr>
              <a:t>New </a:t>
            </a:r>
            <a:r>
              <a:rPr lang="cs-CZ" b="1" dirty="0" err="1">
                <a:solidFill>
                  <a:schemeClr val="tx2"/>
                </a:solidFill>
              </a:rPr>
              <a:t>Year</a:t>
            </a:r>
            <a:r>
              <a:rPr lang="cs-CZ" b="1" dirty="0">
                <a:solidFill>
                  <a:schemeClr val="tx2"/>
                </a:solidFill>
              </a:rPr>
              <a:t> 2015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7CD6-7C16-49EB-BD84-4E04F2158596}" type="slidenum">
              <a:rPr lang="cs-CZ" smtClean="0"/>
              <a:pPr/>
              <a:t>66</a:t>
            </a:fld>
            <a:endParaRPr lang="cs-CZ"/>
          </a:p>
        </p:txBody>
      </p:sp>
      <p:pic>
        <p:nvPicPr>
          <p:cNvPr id="1026" name="Picture 2" descr="C:\Users\doma\Pictures\vánoc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5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67892" y="340445"/>
            <a:ext cx="8708678" cy="658564"/>
          </a:xfrm>
        </p:spPr>
        <p:txBody>
          <a:bodyPr/>
          <a:lstStyle/>
          <a:p>
            <a:r>
              <a:rPr lang="cs-CZ" altLang="cs-CZ" sz="3100" b="1" u="sng">
                <a:solidFill>
                  <a:srgbClr val="008000"/>
                </a:solidFill>
              </a:rPr>
              <a:t>Zákon o odpadech – poslední platné změny</a:t>
            </a:r>
            <a:endParaRPr lang="cs-CZ" altLang="cs-CZ" sz="3100" b="1" u="sng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20812" y="1302618"/>
            <a:ext cx="8555756" cy="4302993"/>
          </a:xfrm>
        </p:spPr>
        <p:txBody>
          <a:bodyPr/>
          <a:lstStyle/>
          <a:p>
            <a:pPr marL="0" indent="0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None/>
              <a:defRPr/>
            </a:pPr>
            <a:r>
              <a:rPr lang="cs-CZ" altLang="cs-CZ" sz="2800" b="1" u="sng" dirty="0">
                <a:latin typeface="Arial" pitchFamily="34" charset="0"/>
                <a:cs typeface="Arial" pitchFamily="34" charset="0"/>
              </a:rPr>
              <a:t>Zákon č. 229/2014 Sb.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sz="2800" dirty="0">
                <a:latin typeface="Arial" pitchFamily="34" charset="0"/>
                <a:cs typeface="Arial" pitchFamily="34" charset="0"/>
              </a:rPr>
              <a:t> Zákaz skládkování SKO, recyklovatelných a využitelných odpadů od roku 2024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sz="2800" dirty="0">
                <a:latin typeface="Arial" pitchFamily="34" charset="0"/>
                <a:cs typeface="Arial" pitchFamily="34" charset="0"/>
              </a:rPr>
              <a:t> Povinné třídění BRKO a kovů v obcích od 2015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sz="2800" dirty="0">
                <a:latin typeface="Arial" pitchFamily="34" charset="0"/>
                <a:cs typeface="Arial" pitchFamily="34" charset="0"/>
              </a:rPr>
              <a:t> Omezení využívání odpadů jako TZS na skládkách na 20 % hmotnostních (z 25 % objemových)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sz="2800" dirty="0">
                <a:latin typeface="Arial" pitchFamily="34" charset="0"/>
                <a:cs typeface="Arial" pitchFamily="34" charset="0"/>
              </a:rPr>
              <a:t> Úprava možnosti odebrání souhlasu s provozem zařízení ke sběru a výkupu odpadů při výkupu odpadů, které jsou zakázány vykupovat</a:t>
            </a:r>
          </a:p>
        </p:txBody>
      </p:sp>
    </p:spTree>
    <p:extLst>
      <p:ext uri="{BB962C8B-B14F-4D97-AF65-F5344CB8AC3E}">
        <p14:creationId xmlns:p14="http://schemas.microsoft.com/office/powerpoint/2010/main" val="25761082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72617" y="188640"/>
            <a:ext cx="8150572" cy="657448"/>
          </a:xfrm>
        </p:spPr>
        <p:txBody>
          <a:bodyPr/>
          <a:lstStyle/>
          <a:p>
            <a:pPr>
              <a:defRPr/>
            </a:pPr>
            <a:r>
              <a:rPr lang="cs-CZ" altLang="cs-CZ" sz="2500" b="1" u="sng" dirty="0">
                <a:solidFill>
                  <a:srgbClr val="008000"/>
                </a:solidFill>
                <a:latin typeface="+mn-lt"/>
              </a:rPr>
              <a:t>Zákon o odpadech – předpokládané změny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17661" y="795859"/>
            <a:ext cx="8608219" cy="4709294"/>
          </a:xfrm>
        </p:spPr>
        <p:txBody>
          <a:bodyPr/>
          <a:lstStyle/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b="1" u="sng" dirty="0" smtClean="0">
                <a:latin typeface="Arial" pitchFamily="34" charset="0"/>
                <a:cs typeface="Arial" pitchFamily="34" charset="0"/>
              </a:rPr>
              <a:t>Výkupny kovových odpadů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(sněmovní tisk 153) – senátní návrh novely zákona o odpadech – rozšíření pravomocí KÚ k odebírání souhlasu k provozu zařízení. 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Projednáno v Senátu ČR 27.8.2014.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Schůze PSP 23.9.2014 zamítnut zákaz výkupu od občanů – změna vyhlášky č. 383/2001 Sb. (bezhotovostní výkup kovů od občanů)</a:t>
            </a:r>
          </a:p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b="1" u="sng" dirty="0" err="1" smtClean="0">
                <a:latin typeface="Arial" pitchFamily="34" charset="0"/>
                <a:cs typeface="Arial" pitchFamily="34" charset="0"/>
              </a:rPr>
              <a:t>Infringement</a:t>
            </a:r>
            <a:r>
              <a:rPr lang="cs-CZ" altLang="cs-CZ" b="1" u="sng" dirty="0" smtClean="0">
                <a:latin typeface="Arial" pitchFamily="34" charset="0"/>
                <a:cs typeface="Arial" pitchFamily="34" charset="0"/>
              </a:rPr>
              <a:t> (řízení o porušení smlouvy o přistoupení k EU) k zákonu o odpadech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– nesprávná transpozice některých ustanovení směrnice o odpadech.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Novela zákona o odpadech – 20. října 2014 </a:t>
            </a:r>
            <a:r>
              <a:rPr lang="cs-CZ" altLang="cs-CZ" dirty="0">
                <a:latin typeface="Arial" pitchFamily="34" charset="0"/>
                <a:cs typeface="Arial" pitchFamily="34" charset="0"/>
              </a:rPr>
              <a:t>M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PŘ.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Novela vyhlášek – č. 376/2001 Sb., č. 383/2001 Sb.</a:t>
            </a:r>
          </a:p>
          <a:p>
            <a:pPr marL="0" indent="0" algn="just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None/>
              <a:defRPr/>
            </a:pPr>
            <a:endParaRPr lang="cs-CZ" altLang="cs-CZ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945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72617" y="188640"/>
            <a:ext cx="8150572" cy="657448"/>
          </a:xfrm>
        </p:spPr>
        <p:txBody>
          <a:bodyPr/>
          <a:lstStyle/>
          <a:p>
            <a:pPr>
              <a:defRPr/>
            </a:pPr>
            <a:r>
              <a:rPr lang="cs-CZ" altLang="cs-CZ" sz="2500" b="1" u="sng" dirty="0">
                <a:solidFill>
                  <a:srgbClr val="008000"/>
                </a:solidFill>
                <a:latin typeface="+mn-lt"/>
              </a:rPr>
              <a:t>Zákon o odpadech – novela zákona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67891" y="947663"/>
            <a:ext cx="8608219" cy="4709294"/>
          </a:xfrm>
        </p:spPr>
        <p:txBody>
          <a:bodyPr/>
          <a:lstStyle/>
          <a:p>
            <a:pPr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b="1" u="sng" dirty="0" smtClean="0">
                <a:latin typeface="Arial" pitchFamily="34" charset="0"/>
                <a:cs typeface="Arial" pitchFamily="34" charset="0"/>
              </a:rPr>
              <a:t>Novela zákona o odpadech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20. října 2014 rozeslána do MPŘ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Reakce na </a:t>
            </a:r>
            <a:r>
              <a:rPr lang="cs-CZ" altLang="cs-CZ" dirty="0" err="1" smtClean="0">
                <a:latin typeface="Arial" pitchFamily="34" charset="0"/>
                <a:cs typeface="Arial" pitchFamily="34" charset="0"/>
              </a:rPr>
              <a:t>infringementové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řízení s ČR (nesprávná transpozice směrnice o odpadech)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Transpozice nové legislativy v oblasti baterií a akumulátorů (směrnice 2013/56/EU)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Úprava procesů ELPNO a HNVO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Vyjmutí minerálních olejů ze zpětného odběru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 Přidělování identifikačních čísel zařízením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Ohlašování informací o zařízeních</a:t>
            </a:r>
          </a:p>
          <a:p>
            <a:pPr lvl="2" algn="l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endParaRPr lang="cs-CZ" altLang="cs-CZ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422"/>
              </a:spcBef>
              <a:spcAft>
                <a:spcPts val="422"/>
              </a:spcAft>
              <a:buClr>
                <a:srgbClr val="008000"/>
              </a:buClr>
              <a:buNone/>
              <a:defRPr/>
            </a:pPr>
            <a:endParaRPr lang="cs-CZ" altLang="cs-CZ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02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5404</TotalTime>
  <Words>3844</Words>
  <Application>Microsoft Office PowerPoint</Application>
  <PresentationFormat>Předvádění na obrazovce (4:3)</PresentationFormat>
  <Paragraphs>862</Paragraphs>
  <Slides>66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Office Theme</vt:lpstr>
      <vt:lpstr>Motiv systému Office</vt:lpstr>
      <vt:lpstr>Title &amp; Subtitle</vt:lpstr>
      <vt:lpstr>Motiv sady Office</vt:lpstr>
      <vt:lpstr>Řádná členská schůze CICPEN </vt:lpstr>
      <vt:lpstr>Program</vt:lpstr>
      <vt:lpstr>Nová obalová a odpadová legislativa</vt:lpstr>
      <vt:lpstr>Strategie odpadového hospodářství ČR Ministerstva životního prostředí</vt:lpstr>
      <vt:lpstr>STRATEGIE A PROGRAMY ČR</vt:lpstr>
      <vt:lpstr>Zákon o odpadech – poslední platné změny</vt:lpstr>
      <vt:lpstr>Zákon o odpadech – poslední platné změny</vt:lpstr>
      <vt:lpstr>Zákon o odpadech – předpokládané změny</vt:lpstr>
      <vt:lpstr>Zákon o odpadech – novela zákona</vt:lpstr>
      <vt:lpstr>Další připravovaná legislativa </vt:lpstr>
      <vt:lpstr>Nové právní předpisy v odpadovém hospodářství </vt:lpstr>
      <vt:lpstr>Nové právní předpisy v odpadovém hospodářství </vt:lpstr>
      <vt:lpstr>Plán odpadového hospodářství 2015 - 2024</vt:lpstr>
      <vt:lpstr>Nový POH ČR – priority OH</vt:lpstr>
      <vt:lpstr>Plán odpadového hospodářství 2015 - 2024</vt:lpstr>
      <vt:lpstr>Program předcházení vzniku odpadů</vt:lpstr>
      <vt:lpstr>          OPŽP 2014 - 2020</vt:lpstr>
      <vt:lpstr>OPŽP 2014 -2020 - Prioritní osa 3</vt:lpstr>
      <vt:lpstr>OPŽP 2014 -2020 - Prioritní osa 3</vt:lpstr>
      <vt:lpstr>Specifické cíle a podporované  aktivity PO3</vt:lpstr>
      <vt:lpstr>Specifické cíle a podporované  aktivity PO3</vt:lpstr>
      <vt:lpstr>Specifické cíle a podporované  aktivity PO3</vt:lpstr>
      <vt:lpstr>Předběžné rozložení alokace</vt:lpstr>
      <vt:lpstr> Ceny za nakládání s odpady v ČR Kč/t</vt:lpstr>
      <vt:lpstr>Prezentace aplikace PowerPoint</vt:lpstr>
      <vt:lpstr>Stav nakládání s komunálním odpadem v ČR 2012 v % a prognóza nakládání v roce 2024 podle návrhu POH ČR 2015-2024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Připravovaná legislativa / EKOKOM, pozice EXPRA</vt:lpstr>
      <vt:lpstr>Nová obalová i odpadová  legislativa v EU / pozice EUROPEN</vt:lpstr>
      <vt:lpstr>Prezentace aplikace PowerPoint</vt:lpstr>
      <vt:lpstr>Stanovisko CICPENu  </vt:lpstr>
      <vt:lpstr>Prezentace aplikace PowerPoint</vt:lpstr>
      <vt:lpstr>Stanovisko Europenu  </vt:lpstr>
      <vt:lpstr>Česká obalová legislativa  Zpráva o vývoji</vt:lpstr>
      <vt:lpstr>Zákon o odpadech č. 185/2001 Sb. - zásadní změny</vt:lpstr>
      <vt:lpstr>Nový zákon o odpadech – věcný záměr ve vládě v těchto dnech</vt:lpstr>
      <vt:lpstr>Plán odpadového hospodářství bude schválen pro období 2015 – 2024 </vt:lpstr>
      <vt:lpstr>Náš úspěch: PET a spotřebitelské obaly a snížení původního záměru o 5%</vt:lpstr>
      <vt:lpstr>Úspěch CICPENu: původní vládní návrh zmírněn, u plastů pokles o 10 %</vt:lpstr>
      <vt:lpstr>Nový plán odpadového hospodářství možná rizika</vt:lpstr>
      <vt:lpstr>Práce na novém zákonu o obalech pozastaveny</vt:lpstr>
      <vt:lpstr>Práce na novém zákonu o obalech pozastaveny</vt:lpstr>
      <vt:lpstr>Náš úspěch: neobsahuje horizont 2016-20, plasty na 45%</vt:lpstr>
      <vt:lpstr>Návrhy nové legislativy – zvýšení cílů a zvýšení nákladů</vt:lpstr>
      <vt:lpstr>CICPEN aktivní ve všech oblastech:</vt:lpstr>
      <vt:lpstr>Nejhorší možný scénář vyšší cíle – vyšší poplatky – vyšší náklady</vt:lpstr>
      <vt:lpstr>Zpráva o činnosti za období listopad 2013 - 2014</vt:lpstr>
      <vt:lpstr>Aktuální seznam členů</vt:lpstr>
      <vt:lpstr>Úkoly pro rok 2014  - stav plnění</vt:lpstr>
      <vt:lpstr>Činnost CICPEN 2013-2014</vt:lpstr>
      <vt:lpstr>MŽP: 3 noví ministři za poslední 2 roky</vt:lpstr>
      <vt:lpstr>CICPEN – návrh předsednictva</vt:lpstr>
      <vt:lpstr>Volba předsednictva složení</vt:lpstr>
      <vt:lpstr>Plán činnosti 2015</vt:lpstr>
      <vt:lpstr>Návrh rozpočtu 2015</vt:lpstr>
      <vt:lpstr>Rozpočet 2014/ 2014 Budget</vt:lpstr>
      <vt:lpstr>Stav účtu / Bank Account as of 4.11.2014</vt:lpstr>
      <vt:lpstr>Očekávaný stav financí / Financial Forecast 31.12.2014</vt:lpstr>
      <vt:lpstr>Čerpání rozpočtu 2014 / 2014 Budget Spending</vt:lpstr>
      <vt:lpstr>Návrh rozpočtu 2015/ Proposed 2015 Budget </vt:lpstr>
      <vt:lpstr>Různé</vt:lpstr>
      <vt:lpstr>Děkujeme za pozornost Thank you for your attention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Řádná členská schůze CICPEN Regular Members Meeting</dc:title>
  <dc:creator>doma</dc:creator>
  <cp:lastModifiedBy>doma</cp:lastModifiedBy>
  <cp:revision>517</cp:revision>
  <cp:lastPrinted>2014-11-23T23:23:41Z</cp:lastPrinted>
  <dcterms:created xsi:type="dcterms:W3CDTF">2011-11-17T16:11:50Z</dcterms:created>
  <dcterms:modified xsi:type="dcterms:W3CDTF">2016-03-17T18:54:50Z</dcterms:modified>
</cp:coreProperties>
</file>